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74" r:id="rId5"/>
    <p:sldId id="288" r:id="rId6"/>
    <p:sldId id="287" r:id="rId7"/>
    <p:sldId id="290" r:id="rId8"/>
    <p:sldId id="289" r:id="rId9"/>
    <p:sldId id="291" r:id="rId10"/>
    <p:sldId id="292" r:id="rId11"/>
    <p:sldId id="293" r:id="rId12"/>
    <p:sldId id="294" r:id="rId13"/>
    <p:sldId id="298" r:id="rId14"/>
    <p:sldId id="295" r:id="rId15"/>
    <p:sldId id="296" r:id="rId16"/>
    <p:sldId id="297" r:id="rId17"/>
    <p:sldId id="285" r:id="rId18"/>
  </p:sldIdLst>
  <p:sldSz cx="9144000" cy="5143500" type="screen16x9"/>
  <p:notesSz cx="6858000" cy="9144000"/>
  <p:embeddedFontLst>
    <p:embeddedFont>
      <p:font typeface="SB 어그로 Bold" panose="02020603020101020101" pitchFamily="18" charset="-127"/>
      <p:regular r:id="rId20"/>
    </p:embeddedFont>
    <p:embeddedFont>
      <p:font typeface="SB 어그로 Light" panose="02020603020101020101" pitchFamily="18" charset="-127"/>
      <p:regular r:id="rId21"/>
    </p:embeddedFont>
    <p:embeddedFont>
      <p:font typeface="SB 어그로 Medium" panose="02020603020101020101" pitchFamily="18" charset="-127"/>
      <p:regular r:id="rId22"/>
    </p:embeddedFont>
    <p:embeddedFont>
      <p:font typeface="경기천년제목OTF Light" panose="02020403020101020101" pitchFamily="18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에스코어 드림 5 Medium" panose="020B0503030302020204" pitchFamily="34" charset="-127"/>
      <p:regular r:id="rId26"/>
    </p:embeddedFont>
    <p:embeddedFont>
      <p:font typeface="에스코어 드림 7 ExtraBold" panose="020B0803030302020204" pitchFamily="34" charset="-127"/>
      <p:bold r:id="rId27"/>
    </p:embeddedFont>
    <p:embeddedFont>
      <p:font typeface="에스코어 드림 9 Black" panose="020B0A03030302020204" pitchFamily="34" charset="-127"/>
      <p:bold r:id="rId28"/>
    </p:embeddedFont>
    <p:embeddedFont>
      <p:font typeface="Cambria Math" panose="02040503050406030204" pitchFamily="18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서현 정" initials="서정" lastIdx="1" clrIdx="0">
    <p:extLst>
      <p:ext uri="{19B8F6BF-5375-455C-9EA6-DF929625EA0E}">
        <p15:presenceInfo xmlns:p15="http://schemas.microsoft.com/office/powerpoint/2012/main" userId="ddbe6c90f0baf65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240"/>
    <a:srgbClr val="FF5050"/>
    <a:srgbClr val="767171"/>
    <a:srgbClr val="797D80"/>
    <a:srgbClr val="9297A6"/>
    <a:srgbClr val="CCCCCE"/>
    <a:srgbClr val="19264B"/>
    <a:srgbClr val="D9E7FD"/>
    <a:srgbClr val="FF9933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464" autoAdjust="0"/>
  </p:normalViewPr>
  <p:slideViewPr>
    <p:cSldViewPr snapToGrid="0">
      <p:cViewPr varScale="1">
        <p:scale>
          <a:sx n="66" d="100"/>
          <a:sy n="66" d="100"/>
        </p:scale>
        <p:origin x="1278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commentAuthors" Target="commentAuthor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gif>
</file>

<file path=ppt/media/image27.gif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이번 </a:t>
            </a:r>
            <a:r>
              <a:rPr lang="en-US" altLang="ko-KR" dirty="0"/>
              <a:t>CUAI </a:t>
            </a:r>
            <a:r>
              <a:rPr lang="ko-KR" altLang="en-US" dirty="0"/>
              <a:t>딥러닝 기초 및 인공지능 반도체</a:t>
            </a:r>
            <a:r>
              <a:rPr lang="en-US" altLang="ko-KR" dirty="0"/>
              <a:t> </a:t>
            </a:r>
            <a:r>
              <a:rPr lang="ko-KR" altLang="en-US" dirty="0"/>
              <a:t>스터디 발표를 맡게 된 김지호라고 합니다</a:t>
            </a:r>
            <a:r>
              <a:rPr lang="en-US" altLang="ko-KR" dirty="0"/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b="1" i="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뉴런 내부에서 전기적 신호 전달이 어떻게 일어나는지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즉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, Action potential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에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대해 알아보겠습니다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.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을 알기 위해서는 먼저 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막전위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가 무엇인지 알아야 합니다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뉴런은 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세포막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으로 감싸져 있으며 세포막을 기준으로 내부와 외부가 나뉘고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내부와 외부 사이에 전위차가 존재합니다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뉴런의 내부는 외부와 비교해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-65mV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만큼의 전위차를 가지는데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 전위차를 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막전위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라고 합니다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그리고 뉴런의 내외부에는 양전하를 띄는 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나트륨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과 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칼륨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 존재하는데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내부에는 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칼륨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외부에는 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나트륨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 더 많이 분포해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그럼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이란 무엇일까요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? Action potential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은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뉴런의 흥분에 따른 막전위의 일시적 변화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라고 할 수 있습니다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981316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은 세포체가 수상돌기 </a:t>
            </a:r>
            <a:r>
              <a:rPr lang="ko-KR" altLang="en-US" b="0" i="0" dirty="0" err="1">
                <a:solidFill>
                  <a:srgbClr val="34343C"/>
                </a:solidFill>
                <a:effectLst/>
                <a:latin typeface="+mn-ea"/>
                <a:ea typeface="+mn-ea"/>
              </a:rPr>
              <a:t>가시들로부터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 다른 뉴런들의 화학적 신호를 받을 때 시작됩니다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이러한 신호들은 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ligand-gated Sodium channel(</a:t>
            </a:r>
            <a:r>
              <a:rPr lang="ko-KR" altLang="en-US" b="1" i="0" dirty="0" err="1">
                <a:solidFill>
                  <a:srgbClr val="34343C"/>
                </a:solidFill>
                <a:effectLst/>
                <a:latin typeface="+mn-ea"/>
                <a:ea typeface="+mn-ea"/>
              </a:rPr>
              <a:t>리간드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 개폐 나트륨 통로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)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를 활성화하여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외부에서 나트륨 이온이 뉴런 내부로 유입되게 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이 유입은 막전위를 상승시키는데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만약 막전위가 충분한 신호를 받아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n-ea"/>
                <a:ea typeface="+mn-ea"/>
              </a:rPr>
              <a:t>임계값인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-55mV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를 넘게 되면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, 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voltage-gated sodium channel(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전압 개폐 나트륨 통로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)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이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열리면서 막전위가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30 ~ 40mV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까지 급격히 상승합니다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이렇게 상승한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이 최고점에 도달하면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, 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voltage-gated sodium channel(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전압 개폐 통로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)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은 닫히고 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voltage-gated potassium channel(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전압 개폐 칼륨 통로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)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이 열리게 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이 통로는 내부의 칼륨 이온을 외부로 배출시켜 막전위를 다시 감소시킵니다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막전위가 기본 상태인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-65mV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이하로 떨어지면 이 칼륨 채널도 닫히고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은 종료됩니다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 과정에서 발생하는 과도한 전위 변화는 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sodium-potassium pump(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나트륨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-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칼륨 펌프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)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에 의해 조절되어 막전위가 정상 상태로 복귀합니다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en-US" altLang="ko-KR" b="1" i="0" dirty="0">
                <a:latin typeface="+mn-ea"/>
                <a:ea typeface="+mn-ea"/>
              </a:rPr>
              <a:t>(</a:t>
            </a:r>
            <a:r>
              <a:rPr lang="ko-KR" altLang="en-US" b="1" i="0" dirty="0">
                <a:latin typeface="+mn-ea"/>
                <a:ea typeface="+mn-ea"/>
              </a:rPr>
              <a:t>스페이스바</a:t>
            </a:r>
            <a:r>
              <a:rPr lang="en-US" altLang="ko-KR" b="1" i="0" dirty="0">
                <a:latin typeface="+mn-ea"/>
                <a:ea typeface="+mn-ea"/>
              </a:rPr>
              <a:t>)</a:t>
            </a:r>
            <a:endParaRPr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13889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 과정을 통해 생성된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은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n-ea"/>
                <a:ea typeface="+mn-ea"/>
              </a:rPr>
              <a:t>축삭돌기를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 따라 끝까지 이동합니다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다음 그림에서 볼 수 있듯이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 생성된 뉴런의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n-ea"/>
                <a:ea typeface="+mn-ea"/>
              </a:rPr>
              <a:t>축삭돌기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 끝과 연결된 다른 뉴런의 수상돌기 사이에는 실제로 공간이 있어서 전기적 신호가 직접 전달될 수 없습니다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이런 이유로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뉴런들이 신호를 주고받을 때는 화학적 신호 전달 방식을 사용합니다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 발생한 뉴런의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n-ea"/>
                <a:ea typeface="+mn-ea"/>
              </a:rPr>
              <a:t>축삭돌기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 끝부분과 연결된 뉴런의 수상돌기 사이의 공간을 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Synapse(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시냅스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)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라고 부르며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그 사이의 공간을 </a:t>
            </a:r>
            <a:r>
              <a:rPr lang="en-US" altLang="ko-KR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Synaptic cleft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라고 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</a:t>
            </a:r>
            <a:endParaRPr lang="en-US" altLang="ko-KR" b="0" i="0" dirty="0">
              <a:solidFill>
                <a:srgbClr val="D1D5DB"/>
              </a:solidFill>
              <a:effectLst/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928019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Leaky Integrate and Fire(LIF)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모델은 앞서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설명한 뉴런의 동작 규칙을 다음과 같이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RC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회로 형태로 모델링할 수 있습니다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Pre-synaptic neuron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들에서 발생하는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Spike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는 들어오는 전기적 신호로 생각할 수 있고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이는 한 종류의 전력 공급원 혹은 강제응답에 해당한다고 할 수 있습니다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뉴런은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pre-synaptic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뉴런으로부터 전달받은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을 통해 내부에 나트륨 이온을 축적합니다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이런 특성은 전기를 일시적으로 저장하는 </a:t>
            </a:r>
            <a:r>
              <a:rPr lang="ko-KR" altLang="en-US" b="1" i="0" dirty="0" err="1">
                <a:solidFill>
                  <a:srgbClr val="34343C"/>
                </a:solidFill>
                <a:effectLst/>
                <a:latin typeface="+mn-ea"/>
                <a:ea typeface="+mn-ea"/>
              </a:rPr>
              <a:t>커페시터</a:t>
            </a:r>
            <a:r>
              <a:rPr lang="ko-KR" altLang="en-US" b="0" i="0" dirty="0" err="1">
                <a:solidFill>
                  <a:srgbClr val="34343C"/>
                </a:solidFill>
                <a:effectLst/>
                <a:latin typeface="+mn-ea"/>
                <a:ea typeface="+mn-ea"/>
              </a:rPr>
              <a:t>로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 나타낼 수 있습니다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막전위는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Action potential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에 의해 전압이 올라갔다가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,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 시간이 지나면서 세포막을 통해 이온이 빠져나가며 다시 기본 상태인 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Resting potential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로 돌아갑니다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 과정은 회로에 </a:t>
            </a:r>
            <a:r>
              <a:rPr lang="ko-KR" altLang="en-US" b="1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저항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을 추가함으로써 모델링할 수 있습니다</a:t>
            </a:r>
            <a:r>
              <a:rPr lang="en-US" altLang="ko-KR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34343C"/>
                </a:solidFill>
                <a:effectLst/>
                <a:latin typeface="+mn-ea"/>
                <a:ea typeface="+mn-ea"/>
              </a:rPr>
              <a:t>이러한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LIF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모델을 구현하기 위해 뉴런 클래스를 만들고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메인 함수 안에서 뉴런 클래스의 인스턴스를 생성합니다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일정 시간 동안 뉴런에 전류를 가하고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매 순간마다 뉴런의 막전위를 기록해서 시간에 따라 변하는 막전위를 그래프로 그려 시각화 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뉴런의 막전위에 대한 수식은 다음과 같습니다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en-US" altLang="ko-KR" b="1" i="0" dirty="0">
                <a:latin typeface="+mn-ea"/>
                <a:ea typeface="+mn-ea"/>
              </a:rPr>
              <a:t>(</a:t>
            </a:r>
            <a:r>
              <a:rPr lang="ko-KR" altLang="en-US" b="1" i="0" dirty="0">
                <a:latin typeface="+mn-ea"/>
                <a:ea typeface="+mn-ea"/>
              </a:rPr>
              <a:t>스페이스바</a:t>
            </a:r>
            <a:r>
              <a:rPr lang="en-US" altLang="ko-KR" b="1" i="0" dirty="0">
                <a:latin typeface="+mn-ea"/>
                <a:ea typeface="+mn-ea"/>
              </a:rPr>
              <a:t>)</a:t>
            </a:r>
            <a:endParaRPr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228034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이러한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을 잘 설명해주는 논문인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CMOS SNN network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를 소개해드리겠습니다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346555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CMOS SNN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네트워크에 관한 논문에서는 </a:t>
            </a:r>
            <a:r>
              <a:rPr lang="en-US" altLang="ko-KR" b="0" i="0" dirty="0" err="1">
                <a:solidFill>
                  <a:srgbClr val="ECECF1"/>
                </a:solidFill>
                <a:effectLst/>
                <a:latin typeface="+mn-ea"/>
                <a:ea typeface="+mn-ea"/>
              </a:rPr>
              <a:t>Mnist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데이터셋을 사용하여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SNN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 기존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DNN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에 비해 실제로 더 나은 성능을 내는지 평가하고 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이를 위해 트랜지스터 수준에서의 시뮬레이션과 파이썬 모델 시뮬레이션을 비교해보면서 모델의 높은 정확성을 확인할 수 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다양한 환경에서 진행된 시뮬레이션 결과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1.9Mhz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의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n-ea"/>
                <a:ea typeface="+mn-ea"/>
              </a:rPr>
              <a:t>흥분성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 입력과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0.3Mhz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의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n-ea"/>
                <a:ea typeface="+mn-ea"/>
              </a:rPr>
              <a:t>억제성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 입력이 어떻게 작용하는지 보여주고 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n-ea"/>
                <a:ea typeface="+mn-ea"/>
              </a:rPr>
              <a:t> </a:t>
            </a:r>
            <a:r>
              <a:rPr lang="en-US" altLang="ko-KR" b="1" i="0" dirty="0">
                <a:latin typeface="+mn-ea"/>
                <a:ea typeface="+mn-ea"/>
              </a:rPr>
              <a:t>(</a:t>
            </a:r>
            <a:r>
              <a:rPr lang="ko-KR" altLang="en-US" b="1" i="0" dirty="0">
                <a:latin typeface="+mn-ea"/>
                <a:ea typeface="+mn-ea"/>
              </a:rPr>
              <a:t>스페이스바</a:t>
            </a:r>
            <a:r>
              <a:rPr lang="en-US" altLang="ko-KR" b="1" i="0" dirty="0">
                <a:latin typeface="+mn-ea"/>
                <a:ea typeface="+mn-ea"/>
              </a:rPr>
              <a:t>)</a:t>
            </a:r>
            <a:endParaRPr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430875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 연구에서는 두 가지 모델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즉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CNN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과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Fully Connected (FC)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모델이 언급되었습니다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 모델들은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'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n-ea"/>
                <a:ea typeface="+mn-ea"/>
              </a:rPr>
              <a:t>오류율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'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과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'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추론 당 에너지 소비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'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를 기준으로 성능이 평가되었습니다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(a)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부분에서는 다양한 시간 창의 길이를 사용했을 때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CNN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과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FC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모델의 오류율과 에너지 소비가 어떻게 변하는지 조사했습니다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기존의 시간 창인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5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n-ea"/>
                <a:ea typeface="+mn-ea"/>
              </a:rPr>
              <a:t>마이크로초는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 이러한 영향을 분석하기 위해 조절되었고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입력과 출력에서 비율 코딩을 사용했기 때문에 에너지 소비는 시간에 걸쳐 균일하게 분배되며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추론에 사용된 시간 창 길이에 비례합니다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그러나 예측 오류는 특정 포화 지점에 도달한 후 개선이 더디게 나타납니다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(b)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부분에서는 신경 활동을 분석한 결과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일부 뉴런이 낮은 출력 발사율로 인해 분류 과정에 크게 기여하지 않는 것으로 나타났습니다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그래서 활동이 적은 뉴런을 제거하고 난 후에도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CNN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모델은 뉴런의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30%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를 제거해도 정확도가 거의 떨어지지 않았습니다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FC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모델도 뉴런의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60%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를 제거한 상태에서도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90%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이상의 정확도를 유지했습니다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더불어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FC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네트워크의 전력 소비는 뉴런이 줄어들면서 선형적으로 감소하는 효과를 보였습니다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결론적으로 이 연구에서 살펴본 네트워크는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MNIST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데이터 세트에서 낮은 전력으로도 경쟁력 있는 성능을 나타냈고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다른 방법들과 비교했을 때 전력 소비 면에서 월등한 이점을 보였습니다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 결과는 표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3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에서 더 자세히 확인할 수 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en-US" altLang="ko-KR" b="1" i="0" dirty="0">
                <a:latin typeface="+mn-ea"/>
                <a:ea typeface="+mn-ea"/>
              </a:rPr>
              <a:t>(</a:t>
            </a:r>
            <a:r>
              <a:rPr lang="ko-KR" altLang="en-US" b="1" i="0" dirty="0">
                <a:latin typeface="+mn-ea"/>
                <a:ea typeface="+mn-ea"/>
              </a:rPr>
              <a:t>스페이스바</a:t>
            </a:r>
            <a:r>
              <a:rPr lang="en-US" altLang="ko-KR" b="1" i="0" dirty="0">
                <a:latin typeface="+mn-ea"/>
                <a:ea typeface="+mn-ea"/>
              </a:rPr>
              <a:t>)</a:t>
            </a:r>
            <a:endParaRPr lang="ko-KR" altLang="en-US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9476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6183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먼저</a:t>
            </a:r>
            <a:r>
              <a:rPr lang="en-US" altLang="ko-KR" dirty="0"/>
              <a:t>,</a:t>
            </a:r>
            <a:r>
              <a:rPr lang="ko-KR" altLang="en-US" dirty="0"/>
              <a:t> 저희 </a:t>
            </a:r>
            <a:r>
              <a:rPr lang="ko-KR" altLang="en-US" dirty="0" err="1"/>
              <a:t>스터디원을</a:t>
            </a:r>
            <a:r>
              <a:rPr lang="ko-KR" altLang="en-US" dirty="0"/>
              <a:t> 소개하겠습니다</a:t>
            </a:r>
            <a:r>
              <a:rPr lang="en-US" altLang="ko-KR" dirty="0"/>
              <a:t>. </a:t>
            </a:r>
            <a:r>
              <a:rPr lang="ko-KR" altLang="en-US" dirty="0"/>
              <a:t>전자전기공학부의 성현우님과 </a:t>
            </a:r>
            <a:r>
              <a:rPr lang="ko-KR" altLang="en-US" dirty="0" err="1"/>
              <a:t>이은세님</a:t>
            </a:r>
            <a:r>
              <a:rPr lang="en-US" altLang="ko-KR" dirty="0"/>
              <a:t>,</a:t>
            </a:r>
            <a:r>
              <a:rPr lang="ko-KR" altLang="en-US" dirty="0"/>
              <a:t> 에너지 시스템 공학부의 김지호님</a:t>
            </a:r>
            <a:r>
              <a:rPr lang="en-US" altLang="ko-KR" dirty="0"/>
              <a:t>, </a:t>
            </a:r>
            <a:r>
              <a:rPr lang="ko-KR" altLang="en-US" dirty="0"/>
              <a:t>그리고 응용통계학과인 정서현님으로 구성되어 있습니다</a:t>
            </a:r>
            <a:r>
              <a:rPr lang="en-US" altLang="ko-KR" dirty="0"/>
              <a:t>. </a:t>
            </a:r>
            <a:r>
              <a:rPr lang="ko-KR" altLang="en-US" dirty="0"/>
              <a:t>저희는 매주 금요일 </a:t>
            </a:r>
            <a:r>
              <a:rPr lang="en-US" altLang="ko-KR" dirty="0"/>
              <a:t>18</a:t>
            </a:r>
            <a:r>
              <a:rPr lang="ko-KR" altLang="en-US" dirty="0"/>
              <a:t>시부터 </a:t>
            </a:r>
            <a:r>
              <a:rPr lang="en-US" altLang="ko-KR" dirty="0"/>
              <a:t>19</a:t>
            </a:r>
            <a:r>
              <a:rPr lang="ko-KR" altLang="en-US" dirty="0"/>
              <a:t>시 </a:t>
            </a:r>
            <a:r>
              <a:rPr lang="en-US" altLang="ko-KR" dirty="0"/>
              <a:t>30</a:t>
            </a:r>
            <a:r>
              <a:rPr lang="ko-KR" altLang="en-US" dirty="0"/>
              <a:t>분에 대면으로 스터디를 진행하고 있습니다</a:t>
            </a:r>
            <a:r>
              <a:rPr lang="en-US" altLang="ko-KR" dirty="0"/>
              <a:t>. </a:t>
            </a:r>
            <a:r>
              <a:rPr lang="en-US" altLang="ko-KR" b="1" dirty="0"/>
              <a:t>(</a:t>
            </a:r>
            <a:r>
              <a:rPr lang="ko-KR" altLang="en-US" b="1" dirty="0"/>
              <a:t>스페이스바</a:t>
            </a:r>
            <a:r>
              <a:rPr lang="en-US" altLang="ko-KR" b="1" dirty="0"/>
              <a:t>)</a:t>
            </a:r>
            <a:endParaRPr b="1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먼저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스터디에 대한 개요를 짧게 말씀드리겠습니다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저희는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밑바닥부터 시작하는 딥러닝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1’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교재를 통해 </a:t>
            </a:r>
            <a:r>
              <a:rPr lang="ko-KR" altLang="en-US" dirty="0" err="1"/>
              <a:t>딥러닝의</a:t>
            </a:r>
            <a:r>
              <a:rPr lang="ko-KR" altLang="en-US" dirty="0"/>
              <a:t> 기본 이론을 학습하고 실습하는 데 중점을 두고 있습니다</a:t>
            </a:r>
            <a:r>
              <a:rPr lang="en-US" altLang="ko-KR" dirty="0"/>
              <a:t>. </a:t>
            </a:r>
            <a:r>
              <a:rPr lang="ko-KR" altLang="en-US" dirty="0"/>
              <a:t>이 과정에서 논리 게이트를 </a:t>
            </a:r>
            <a:r>
              <a:rPr lang="en-US" altLang="ko-KR" dirty="0"/>
              <a:t>MOSFET</a:t>
            </a:r>
            <a:r>
              <a:rPr lang="ko-KR" altLang="en-US" dirty="0"/>
              <a:t>으로 구현하는 방법과 이미지 처리를 위한 </a:t>
            </a:r>
            <a:r>
              <a:rPr lang="en-US" altLang="ko-KR" dirty="0"/>
              <a:t>CNN </a:t>
            </a:r>
            <a:r>
              <a:rPr lang="ko-KR" altLang="en-US" dirty="0"/>
              <a:t>이론을 공부하였습니다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</a:t>
            </a:r>
            <a:r>
              <a:rPr lang="en-US" altLang="ko-KR" b="1" i="0" dirty="0"/>
              <a:t> 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50917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+mn-ea"/>
                <a:ea typeface="+mn-ea"/>
              </a:rPr>
              <a:t>또한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반도체 소자와 회로에 대한 기본 지식을 얻기 위해 관련 유튜브 영상과 자료를 통해 반도체에 대해 배우고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반도체의 기본 원리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주요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8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대 공정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CPU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가 어떻게 작동하는지 등을 이해하려고 노력했습니다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또한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뉴런과 시냅스에 기반한 반도체의 원리를 파악하기 위해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SNN(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n-ea"/>
                <a:ea typeface="+mn-ea"/>
              </a:rPr>
              <a:t>스파이킹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 뉴런 네트워크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)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이론에 대해서도 학습을 진행했습니다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여기서 저희는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SNN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에 대해 이야기하고자 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.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n-ea"/>
                <a:ea typeface="+mn-ea"/>
              </a:rPr>
              <a:t> </a:t>
            </a:r>
            <a:r>
              <a:rPr lang="en-US" altLang="ko-KR" b="1" i="0" dirty="0">
                <a:latin typeface="+mn-ea"/>
                <a:ea typeface="+mn-ea"/>
              </a:rPr>
              <a:t>(</a:t>
            </a:r>
            <a:r>
              <a:rPr lang="ko-KR" altLang="en-US" b="1" i="0" dirty="0">
                <a:latin typeface="+mn-ea"/>
                <a:ea typeface="+mn-ea"/>
              </a:rPr>
              <a:t>스페이스바</a:t>
            </a:r>
            <a:r>
              <a:rPr lang="en-US" altLang="ko-KR" b="1" i="0" dirty="0">
                <a:latin typeface="+mn-ea"/>
                <a:ea typeface="+mn-ea"/>
              </a:rPr>
              <a:t>)</a:t>
            </a:r>
            <a:endParaRPr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21396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SNN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이론에 대해 알아보기 이전에 알아야하는 것이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SNN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과연 무엇일까요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?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Spiking Neural Network,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즉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은</a:t>
            </a:r>
            <a:r>
              <a:rPr lang="en-US" altLang="ko-KR" b="1" i="0" dirty="0"/>
              <a:t>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그 이름에서 암시하듯 인공신경망의 한 종류입니다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</a:t>
            </a:r>
            <a:r>
              <a:rPr lang="en-US" altLang="ko-KR" b="1" i="0" dirty="0"/>
              <a:t> 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여기서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Spiking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은 정보의 단위로서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인공신경망처럼 뉴런과 시냅스로 구성된 네트워크를 통해 정보가 전달되는 과정을 의미합니다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97491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이미지는 신경세포 간의 정보 전달 과정을 설명하고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정보를 전달하는 뉴런인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‘pre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뉴런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에서 받는 뉴런인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‘post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뉴런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’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으로 전달되는 것을 보여줍니다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‘pre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뉴런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은 특정 시간에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Spike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가 발생했는지에 대한 이산적인 정보만을 가지고 있으며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정보는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Spike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를 받을 때 활동 전위가 특정 수치까지 상승하고 시간이 지남에 따라 서서히 감소하는 과정을 반복하며 누적됩니다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활동 전위가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임계값을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초과하면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‘pre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뉴런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은 활동 전위를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0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으로 초기화하고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동시에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‘post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뉴런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’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에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Spike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를 생성하여 정보를 전달합니다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이는 다수의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‘pre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뉴런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들이 연결되어 있을 때에도 동일합니다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85930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이러한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은 낮은 전력 소모와 생물학적으로 타당한 구조인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‘Bio-Plausible’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을 주요 장점으로 가집니다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SNN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은 기존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DNN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과는 달리 복잡한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행렬곱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대신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Spike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의 누적에 의해 활동전위가 임계점을 넘으면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Spike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를 보내는 간단한 구조로 동작합니다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이러한 구조는 아날로그 반도체 회로로 구현이 가능해 회로 레벨에서 신경망을 설계할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낮은 전력 소모의 특성은 로봇 공학이나 데이터가 발생하는 현장이나 근거리에서 실시간 처리를 하여 데이터 흐름을 가속화하는 컴퓨팅 방식인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엣지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컴퓨팅 등 저전력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+mj-ea"/>
                <a:ea typeface="+mj-ea"/>
              </a:rPr>
              <a:t>고연산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작업이 필요한 분야에 적합합니다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또한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 SNN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은 실제 동물의 뇌가 정보를 전달하는 방식에서 영감을 받아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동물의 뇌의 학습 방법에 대한 연구가 발전함에 따라 그 잠재력이 확장될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그러나 현재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의 가장 큰 한계는 효과적인 학습방법을 아직 찾지 못했다는 것입니다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그럼에도 불구하고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SNN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의 독특한 특징들이 존재하는 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이를 상용화하기 위한 연구와 개발이 진행되고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84595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SNN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은 생명과학에서 영감을 받아 생물학적 용어를 사용합니다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기존의 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DNN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뉴런과 가중치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이 두 가지 컴포넌트로 복잡한 연산을 처리하듯이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동물의 뇌를 구성하는 가장 작은 단위는 뉴런입니다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SNN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에서는 뉴런의 주요 구조인 수상돌기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j-ea"/>
                <a:ea typeface="+mj-ea"/>
              </a:rPr>
              <a:t>세포체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j-ea"/>
                <a:ea typeface="+mj-ea"/>
              </a:rPr>
              <a:t>축삭돌기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그리고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j-ea"/>
                <a:ea typeface="+mj-ea"/>
              </a:rPr>
              <a:t>축삭돌기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 말단에 주목합니다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수상돌기는 다른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j-ea"/>
                <a:ea typeface="+mj-ea"/>
              </a:rPr>
              <a:t>뉴런들로부터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 스파이크를 받아 세포체로 전달하며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수상돌기 가시는 이 연결을 가능하게 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각각의 수상돌기 가시는 다른 뉴런의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j-ea"/>
                <a:ea typeface="+mj-ea"/>
              </a:rPr>
              <a:t>축삭돌기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 말단과 연결되어 있어 여러 뉴런과의 연결관계를 형성합니다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세포체에서는 수상돌기로부터 전달된 정보들을 종합하여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활동전위가 임계치를 넘으면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j-ea"/>
                <a:ea typeface="+mj-ea"/>
              </a:rPr>
              <a:t>축삭돌기를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 통해 이를 전달합니다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이는 </a:t>
            </a:r>
            <a:r>
              <a:rPr lang="ko-KR" altLang="en-US" b="0" i="0" dirty="0" err="1">
                <a:solidFill>
                  <a:srgbClr val="ECECF1"/>
                </a:solidFill>
                <a:effectLst/>
                <a:latin typeface="+mj-ea"/>
                <a:ea typeface="+mj-ea"/>
              </a:rPr>
              <a:t>축삭돌기</a:t>
            </a:r>
            <a:r>
              <a:rPr lang="ko-KR" altLang="en-US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 말단에서 화학반응을 일으켜 다른 뉴런의 수상돌기 가시로 신호를 전달하는 연쇄반응을 유발합니다</a:t>
            </a:r>
            <a:r>
              <a:rPr lang="en-US" altLang="ko-KR" b="0" i="0" dirty="0">
                <a:solidFill>
                  <a:srgbClr val="ECECF1"/>
                </a:solidFill>
                <a:effectLst/>
                <a:latin typeface="+mj-ea"/>
                <a:ea typeface="+mj-ea"/>
              </a:rPr>
              <a:t>. </a:t>
            </a:r>
            <a:r>
              <a:rPr lang="en-US" altLang="ko-KR" b="1" i="0" dirty="0"/>
              <a:t>(</a:t>
            </a:r>
            <a:r>
              <a:rPr lang="ko-KR" altLang="en-US" b="1" i="0" dirty="0"/>
              <a:t>스페이스바</a:t>
            </a:r>
            <a:r>
              <a:rPr lang="en-US" altLang="ko-KR" b="1" i="0" dirty="0"/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09320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gif"/><Relationship Id="rId4" Type="http://schemas.openxmlformats.org/officeDocument/2006/relationships/image" Target="../media/image26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jpe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49" y="2710050"/>
            <a:ext cx="7330425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CUAI </a:t>
            </a:r>
            <a:r>
              <a:rPr lang="ko-KR" altLang="en-US" sz="2500" b="1" dirty="0">
                <a:solidFill>
                  <a:srgbClr val="19264B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딥러닝 기초 및 인공지능 반도체 스터디</a:t>
            </a:r>
            <a:endParaRPr sz="2500" b="1" dirty="0">
              <a:solidFill>
                <a:srgbClr val="19264B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202</a:t>
            </a:r>
            <a:r>
              <a:rPr lang="en-US" altLang="ko" dirty="0">
                <a:solidFill>
                  <a:srgbClr val="19264B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3</a:t>
            </a:r>
            <a:r>
              <a:rPr lang="ko" dirty="0">
                <a:solidFill>
                  <a:srgbClr val="19264B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r>
              <a:rPr lang="en-US" altLang="ko" dirty="0">
                <a:solidFill>
                  <a:srgbClr val="19264B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11</a:t>
            </a:r>
            <a:r>
              <a:rPr lang="ko" dirty="0">
                <a:solidFill>
                  <a:srgbClr val="19264B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r>
              <a:rPr lang="en-US" altLang="ko">
                <a:solidFill>
                  <a:srgbClr val="19264B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14</a:t>
            </a:r>
            <a:endParaRPr dirty="0">
              <a:solidFill>
                <a:srgbClr val="19264B"/>
              </a:solidFill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김지호</a:t>
            </a:r>
            <a:endParaRPr sz="1100" dirty="0">
              <a:solidFill>
                <a:srgbClr val="19264B"/>
              </a:solidFill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02. SNN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이론 소개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64261-08C0-42C8-B37D-F2FC5740CA81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위한 기초 </a:t>
            </a:r>
            <a:r>
              <a:rPr lang="ko-KR" altLang="en-US" sz="1100" kern="1200" dirty="0" err="1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뇌과학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: Action Potential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pic>
        <p:nvPicPr>
          <p:cNvPr id="9" name="Picture 6" descr="Membrane Potential – Foundations of Neuroscience">
            <a:extLst>
              <a:ext uri="{FF2B5EF4-FFF2-40B4-BE49-F238E27FC236}">
                <a16:creationId xmlns:a16="http://schemas.microsoft.com/office/drawing/2014/main" id="{107FA0A0-50F3-4BD4-8C79-A85FB5F61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974" y="1435829"/>
            <a:ext cx="3440868" cy="309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6D61544-D6C5-4A8A-A989-792F519DA029}"/>
              </a:ext>
            </a:extLst>
          </p:cNvPr>
          <p:cNvSpPr/>
          <p:nvPr/>
        </p:nvSpPr>
        <p:spPr>
          <a:xfrm>
            <a:off x="5340350" y="1396579"/>
            <a:ext cx="3630775" cy="203132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Clr>
                <a:srgbClr val="797D80"/>
              </a:buClr>
              <a:buFont typeface="Arial" panose="020B0604020202020204" pitchFamily="34" charset="0"/>
              <a:buChar char="•"/>
            </a:pP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뉴런은 </a:t>
            </a:r>
            <a:r>
              <a:rPr lang="en-US" altLang="ko-KR" sz="12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Membrane(</a:t>
            </a:r>
            <a:r>
              <a:rPr lang="ko-KR" altLang="en-US" sz="12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세포막</a:t>
            </a:r>
            <a:r>
              <a:rPr lang="en-US" altLang="ko-KR" sz="12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)</a:t>
            </a: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으로</a:t>
            </a:r>
            <a:r>
              <a:rPr lang="en-US" altLang="ko-KR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</a:t>
            </a: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감싸져 있으며 세포막을 기준으로 내부와 외부로 분리</a:t>
            </a:r>
            <a:r>
              <a:rPr lang="en-US" altLang="ko-KR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</a:p>
          <a:p>
            <a:pPr>
              <a:buClr>
                <a:srgbClr val="797D80"/>
              </a:buClr>
            </a:pPr>
            <a:endParaRPr lang="en-US" altLang="ko-KR" sz="1300" kern="1200" dirty="0">
              <a:solidFill>
                <a:srgbClr val="F0F1F2">
                  <a:lumMod val="50000"/>
                </a:srgbClr>
              </a:solidFill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  <a:p>
            <a:pPr marL="285750" indent="-285750">
              <a:buClr>
                <a:srgbClr val="797D80"/>
              </a:buClr>
              <a:buFont typeface="Arial" panose="020B0604020202020204" pitchFamily="34" charset="0"/>
              <a:buChar char="•"/>
            </a:pP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내부와 외부 사이에 </a:t>
            </a:r>
            <a:r>
              <a:rPr lang="ko-KR" altLang="en-US" sz="12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전위차가 존재</a:t>
            </a:r>
            <a:r>
              <a:rPr lang="en-US" altLang="ko-KR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</a:p>
          <a:p>
            <a:pPr marL="285750" indent="-285750">
              <a:buClr>
                <a:srgbClr val="797D80"/>
              </a:buClr>
              <a:buFont typeface="Arial" panose="020B0604020202020204" pitchFamily="34" charset="0"/>
              <a:buChar char="•"/>
            </a:pPr>
            <a:endParaRPr lang="en-US" altLang="ko-KR" sz="1300" kern="1200" dirty="0">
              <a:solidFill>
                <a:srgbClr val="F0F1F2">
                  <a:lumMod val="50000"/>
                </a:srgbClr>
              </a:solidFill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  <a:p>
            <a:pPr marL="285750" indent="-285750">
              <a:buClr>
                <a:srgbClr val="797D80"/>
              </a:buClr>
              <a:buFont typeface="Arial" panose="020B0604020202020204" pitchFamily="34" charset="0"/>
              <a:buChar char="•"/>
            </a:pP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뉴런의 내부는 외부와 비교해 </a:t>
            </a:r>
            <a:r>
              <a:rPr lang="en-US" altLang="ko-KR" sz="12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-65mV</a:t>
            </a: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만큼의 전위차를 가지는데</a:t>
            </a:r>
            <a:r>
              <a:rPr lang="en-US" altLang="ko-KR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, </a:t>
            </a: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이 전위차를 </a:t>
            </a:r>
            <a:r>
              <a:rPr lang="en-US" altLang="ko-KR" sz="1200" b="1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Membrane Potential(</a:t>
            </a:r>
            <a:r>
              <a:rPr lang="ko-KR" altLang="en-US" sz="1200" b="1" kern="1200" dirty="0" err="1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막전위</a:t>
            </a:r>
            <a:r>
              <a:rPr lang="en-US" altLang="ko-KR" sz="1200" b="1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)</a:t>
            </a: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라고</a:t>
            </a:r>
            <a:r>
              <a:rPr lang="en-US" altLang="ko-KR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</a:t>
            </a: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함</a:t>
            </a:r>
            <a:r>
              <a:rPr lang="en-US" altLang="ko-KR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598EB1F-D12B-45AC-AD9A-1E12B5423E3A}"/>
              </a:ext>
            </a:extLst>
          </p:cNvPr>
          <p:cNvSpPr/>
          <p:nvPr/>
        </p:nvSpPr>
        <p:spPr>
          <a:xfrm>
            <a:off x="5340350" y="3749254"/>
            <a:ext cx="3630775" cy="78464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797D80"/>
              </a:buClr>
            </a:pPr>
            <a:r>
              <a:rPr lang="en-US" altLang="ko-KR" sz="1300" b="1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Action potential </a:t>
            </a:r>
          </a:p>
          <a:p>
            <a:pPr algn="ctr">
              <a:buClr>
                <a:srgbClr val="797D80"/>
              </a:buClr>
            </a:pPr>
            <a:br>
              <a:rPr lang="en-US" altLang="ko-KR" sz="900" b="1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</a:br>
            <a:r>
              <a:rPr lang="en-US" altLang="ko-KR" sz="9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: </a:t>
            </a:r>
            <a:r>
              <a:rPr lang="ko-KR" altLang="en-US" sz="9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뉴런의 흥분</a:t>
            </a:r>
            <a:r>
              <a:rPr lang="en-US" altLang="ko-KR" sz="9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(excitation)</a:t>
            </a:r>
            <a:r>
              <a:rPr lang="ko-KR" altLang="en-US" sz="9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에 따른 </a:t>
            </a:r>
            <a:r>
              <a:rPr lang="en-US" altLang="ko-KR" sz="9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Membrane potential</a:t>
            </a:r>
            <a:r>
              <a:rPr lang="ko-KR" altLang="en-US" sz="9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의 </a:t>
            </a:r>
            <a:r>
              <a:rPr lang="ko-KR" altLang="en-US" sz="900" b="1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일시적 변화</a:t>
            </a:r>
            <a:endParaRPr lang="en-US" altLang="ko-KR" sz="900" b="1" kern="1200" dirty="0">
              <a:solidFill>
                <a:srgbClr val="182240"/>
              </a:solidFill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pic>
        <p:nvPicPr>
          <p:cNvPr id="14" name="Picture 2" descr="PNG 이미지 무료 공유] 빨간펜 화살표/ 색연필 화살표/ 화살표 드로잉/ 이미지 소스">
            <a:extLst>
              <a:ext uri="{FF2B5EF4-FFF2-40B4-BE49-F238E27FC236}">
                <a16:creationId xmlns:a16="http://schemas.microsoft.com/office/drawing/2014/main" id="{23470B6F-13C1-4E58-BCDC-5C4917DE30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29" t="84560" r="43229"/>
          <a:stretch/>
        </p:blipFill>
        <p:spPr bwMode="auto">
          <a:xfrm rot="5400000">
            <a:off x="6928675" y="3507081"/>
            <a:ext cx="276770" cy="17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밑줄일러스트, 강조일러스트, 밑줄, 빨간펜, 학교, 사진,이미지,일러스트,캘리그라피 - pepper83작가">
            <a:extLst>
              <a:ext uri="{FF2B5EF4-FFF2-40B4-BE49-F238E27FC236}">
                <a16:creationId xmlns:a16="http://schemas.microsoft.com/office/drawing/2014/main" id="{F47C75F1-E3A8-418F-AECC-522568DCB4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295"/>
          <a:stretch/>
        </p:blipFill>
        <p:spPr bwMode="auto">
          <a:xfrm>
            <a:off x="6200285" y="4124326"/>
            <a:ext cx="1733550" cy="13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밑줄일러스트, 강조일러스트, 밑줄, 빨간펜, 학교, 사진,이미지,일러스트,캘리그라피 - pepper83작가">
            <a:extLst>
              <a:ext uri="{FF2B5EF4-FFF2-40B4-BE49-F238E27FC236}">
                <a16:creationId xmlns:a16="http://schemas.microsoft.com/office/drawing/2014/main" id="{DAADD8B4-46C4-4DE7-BA06-FEF2943293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093" b="25705"/>
          <a:stretch/>
        </p:blipFill>
        <p:spPr bwMode="auto">
          <a:xfrm>
            <a:off x="6200285" y="3734144"/>
            <a:ext cx="362440" cy="390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2853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02. SNN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이론 소개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64261-08C0-42C8-B37D-F2FC5740CA81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위한 기초 </a:t>
            </a:r>
            <a:r>
              <a:rPr lang="ko-KR" altLang="en-US" sz="1100" kern="1200" dirty="0" err="1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뇌과학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: Action Potential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pic>
        <p:nvPicPr>
          <p:cNvPr id="7" name="Picture 2" descr="action potential gif">
            <a:extLst>
              <a:ext uri="{FF2B5EF4-FFF2-40B4-BE49-F238E27FC236}">
                <a16:creationId xmlns:a16="http://schemas.microsoft.com/office/drawing/2014/main" id="{B07446E9-2FED-418E-851F-A459318A9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963" y="1709194"/>
            <a:ext cx="3774276" cy="1725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action potential의 단계">
            <a:extLst>
              <a:ext uri="{FF2B5EF4-FFF2-40B4-BE49-F238E27FC236}">
                <a16:creationId xmlns:a16="http://schemas.microsoft.com/office/drawing/2014/main" id="{857AC05D-87C7-4C07-81EE-8AAAF012B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1102" y="1396209"/>
            <a:ext cx="3670023" cy="2038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AE784C-28F2-4660-A96E-29E0320B95A8}"/>
              </a:ext>
            </a:extLst>
          </p:cNvPr>
          <p:cNvSpPr txBox="1"/>
          <p:nvPr/>
        </p:nvSpPr>
        <p:spPr>
          <a:xfrm>
            <a:off x="1879579" y="3596860"/>
            <a:ext cx="2451351" cy="345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&lt; Action Potential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의 시각화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&gt;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D2803D-7544-4E22-AB01-4CEB97A4C140}"/>
              </a:ext>
            </a:extLst>
          </p:cNvPr>
          <p:cNvSpPr txBox="1"/>
          <p:nvPr/>
        </p:nvSpPr>
        <p:spPr>
          <a:xfrm>
            <a:off x="5634143" y="3596860"/>
            <a:ext cx="2312823" cy="345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&lt; Action Potential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의 단계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&gt;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3463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02. SNN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이론 소개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64261-08C0-42C8-B37D-F2FC5740CA81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위한 기초 </a:t>
            </a:r>
            <a:r>
              <a:rPr lang="ko-KR" altLang="en-US" sz="1100" kern="1200" dirty="0" err="1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뇌과학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: Synapse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pic>
        <p:nvPicPr>
          <p:cNvPr id="2050" name="Picture 2" descr="synapse">
            <a:extLst>
              <a:ext uri="{FF2B5EF4-FFF2-40B4-BE49-F238E27FC236}">
                <a16:creationId xmlns:a16="http://schemas.microsoft.com/office/drawing/2014/main" id="{E7ADADF9-B9DA-4B96-843C-DB682E8BA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849" y="1346389"/>
            <a:ext cx="2809164" cy="208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D17E3AEB-2D9F-40F2-BC97-77751D40FA6F}"/>
              </a:ext>
            </a:extLst>
          </p:cNvPr>
          <p:cNvGrpSpPr/>
          <p:nvPr/>
        </p:nvGrpSpPr>
        <p:grpSpPr>
          <a:xfrm>
            <a:off x="1314928" y="1282256"/>
            <a:ext cx="4163803" cy="2246336"/>
            <a:chOff x="1314928" y="1282256"/>
            <a:chExt cx="4163803" cy="2246336"/>
          </a:xfrm>
        </p:grpSpPr>
        <p:pic>
          <p:nvPicPr>
            <p:cNvPr id="7" name="Picture 2" descr="neuron and synapse">
              <a:extLst>
                <a:ext uri="{FF2B5EF4-FFF2-40B4-BE49-F238E27FC236}">
                  <a16:creationId xmlns:a16="http://schemas.microsoft.com/office/drawing/2014/main" id="{354F03A1-6E47-4E89-A477-EA67A3368F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8974" y="1548202"/>
              <a:ext cx="3946569" cy="1680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95246AD-4672-4DB8-98C3-61D9967D8687}"/>
                </a:ext>
              </a:extLst>
            </p:cNvPr>
            <p:cNvSpPr txBox="1"/>
            <p:nvPr/>
          </p:nvSpPr>
          <p:spPr>
            <a:xfrm>
              <a:off x="1353975" y="1320228"/>
              <a:ext cx="9110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rgbClr val="FF000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수상돌기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77B0FD9-D8F9-458F-A208-DAF726C77C3D}"/>
                </a:ext>
              </a:extLst>
            </p:cNvPr>
            <p:cNvSpPr/>
            <p:nvPr/>
          </p:nvSpPr>
          <p:spPr>
            <a:xfrm>
              <a:off x="1630472" y="1597228"/>
              <a:ext cx="477728" cy="139498"/>
            </a:xfrm>
            <a:prstGeom prst="rect">
              <a:avLst/>
            </a:prstGeom>
            <a:solidFill>
              <a:srgbClr val="FF00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C5BE5B4-9BF9-4DFD-BB8E-D358293F0E83}"/>
                </a:ext>
              </a:extLst>
            </p:cNvPr>
            <p:cNvSpPr txBox="1"/>
            <p:nvPr/>
          </p:nvSpPr>
          <p:spPr>
            <a:xfrm>
              <a:off x="2415862" y="2540956"/>
              <a:ext cx="7832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 err="1">
                  <a:solidFill>
                    <a:srgbClr val="FF000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축삭돌기</a:t>
              </a:r>
              <a:endParaRPr lang="ko-KR" altLang="en-US" sz="1200" b="1" dirty="0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3CCDEE6-362A-40B7-8664-9550DF72EF3A}"/>
                </a:ext>
              </a:extLst>
            </p:cNvPr>
            <p:cNvSpPr/>
            <p:nvPr/>
          </p:nvSpPr>
          <p:spPr>
            <a:xfrm>
              <a:off x="2662238" y="2379839"/>
              <a:ext cx="290512" cy="161117"/>
            </a:xfrm>
            <a:prstGeom prst="rect">
              <a:avLst/>
            </a:prstGeom>
            <a:solidFill>
              <a:srgbClr val="FF00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F5F9B54-8895-4A00-98CB-7E41C54BF542}"/>
                </a:ext>
              </a:extLst>
            </p:cNvPr>
            <p:cNvSpPr txBox="1"/>
            <p:nvPr/>
          </p:nvSpPr>
          <p:spPr>
            <a:xfrm>
              <a:off x="2587779" y="3251593"/>
              <a:ext cx="1698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 err="1">
                  <a:solidFill>
                    <a:srgbClr val="FF000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축삭돌기</a:t>
              </a:r>
              <a:r>
                <a:rPr lang="ko-KR" altLang="en-US" sz="1200" b="1" dirty="0">
                  <a:solidFill>
                    <a:srgbClr val="FF000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 말단 접촉부위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3AA4428-95CE-4285-8004-23A4610769A0}"/>
                </a:ext>
              </a:extLst>
            </p:cNvPr>
            <p:cNvSpPr/>
            <p:nvPr/>
          </p:nvSpPr>
          <p:spPr>
            <a:xfrm>
              <a:off x="3216896" y="3103559"/>
              <a:ext cx="440704" cy="125418"/>
            </a:xfrm>
            <a:prstGeom prst="rect">
              <a:avLst/>
            </a:prstGeom>
            <a:solidFill>
              <a:srgbClr val="FF00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DC950008-9BC4-4A98-BD43-AC00927279F2}"/>
                </a:ext>
              </a:extLst>
            </p:cNvPr>
            <p:cNvSpPr/>
            <p:nvPr/>
          </p:nvSpPr>
          <p:spPr>
            <a:xfrm>
              <a:off x="4440350" y="2748206"/>
              <a:ext cx="477728" cy="139498"/>
            </a:xfrm>
            <a:prstGeom prst="rect">
              <a:avLst/>
            </a:prstGeom>
            <a:solidFill>
              <a:srgbClr val="FF00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A869ACB-0E37-4E75-A710-066CE7499E1D}"/>
                </a:ext>
              </a:extLst>
            </p:cNvPr>
            <p:cNvSpPr/>
            <p:nvPr/>
          </p:nvSpPr>
          <p:spPr>
            <a:xfrm>
              <a:off x="4932366" y="2351260"/>
              <a:ext cx="290512" cy="161117"/>
            </a:xfrm>
            <a:prstGeom prst="rect">
              <a:avLst/>
            </a:prstGeom>
            <a:solidFill>
              <a:srgbClr val="FF00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D40A350-E8C9-4095-A60A-D29E34FF861C}"/>
                </a:ext>
              </a:extLst>
            </p:cNvPr>
            <p:cNvSpPr txBox="1"/>
            <p:nvPr/>
          </p:nvSpPr>
          <p:spPr>
            <a:xfrm>
              <a:off x="4695467" y="2517091"/>
              <a:ext cx="7832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 err="1">
                  <a:solidFill>
                    <a:srgbClr val="FF000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축삭돌기</a:t>
              </a:r>
              <a:endParaRPr lang="ko-KR" altLang="en-US" sz="1200" b="1" dirty="0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CE32AEE-4E02-46CB-A7E0-20FBFC99B288}"/>
                </a:ext>
              </a:extLst>
            </p:cNvPr>
            <p:cNvSpPr txBox="1"/>
            <p:nvPr/>
          </p:nvSpPr>
          <p:spPr>
            <a:xfrm>
              <a:off x="4202117" y="2873033"/>
              <a:ext cx="9110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rgbClr val="FF000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수상돌기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CC87DD8-6C75-4781-8E88-3A3D7ECF73FC}"/>
                </a:ext>
              </a:extLst>
            </p:cNvPr>
            <p:cNvSpPr/>
            <p:nvPr/>
          </p:nvSpPr>
          <p:spPr>
            <a:xfrm>
              <a:off x="3846012" y="1525707"/>
              <a:ext cx="1072065" cy="139498"/>
            </a:xfrm>
            <a:prstGeom prst="rect">
              <a:avLst/>
            </a:prstGeom>
            <a:solidFill>
              <a:srgbClr val="FFC0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F8546C5-4101-4547-B6BC-90E930239D02}"/>
                </a:ext>
              </a:extLst>
            </p:cNvPr>
            <p:cNvSpPr txBox="1"/>
            <p:nvPr/>
          </p:nvSpPr>
          <p:spPr>
            <a:xfrm>
              <a:off x="3646234" y="1282256"/>
              <a:ext cx="13880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rgbClr val="18224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정보를 받는 뉴런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ECEDF44-D283-4DB3-87D6-EE9E979840C3}"/>
                </a:ext>
              </a:extLst>
            </p:cNvPr>
            <p:cNvSpPr txBox="1"/>
            <p:nvPr/>
          </p:nvSpPr>
          <p:spPr>
            <a:xfrm>
              <a:off x="1314928" y="3011532"/>
              <a:ext cx="13880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rgbClr val="18224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정보를 전달해주는 뉴런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0142487-670E-40E7-BC27-A772F2A0253E}"/>
                </a:ext>
              </a:extLst>
            </p:cNvPr>
            <p:cNvSpPr/>
            <p:nvPr/>
          </p:nvSpPr>
          <p:spPr>
            <a:xfrm>
              <a:off x="1484206" y="2868236"/>
              <a:ext cx="1138344" cy="139498"/>
            </a:xfrm>
            <a:prstGeom prst="rect">
              <a:avLst/>
            </a:prstGeom>
            <a:solidFill>
              <a:srgbClr val="FFC0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6" name="연결선: 구부러짐 25">
              <a:extLst>
                <a:ext uri="{FF2B5EF4-FFF2-40B4-BE49-F238E27FC236}">
                  <a16:creationId xmlns:a16="http://schemas.microsoft.com/office/drawing/2014/main" id="{1D578523-8B05-47D8-92C7-0352BAB5A5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79228" y="2275264"/>
              <a:ext cx="1768823" cy="9413"/>
            </a:xfrm>
            <a:prstGeom prst="curvedConnector3">
              <a:avLst>
                <a:gd name="adj1" fmla="val 50000"/>
              </a:avLst>
            </a:prstGeom>
            <a:ln w="76200" cmpd="sng">
              <a:solidFill>
                <a:srgbClr val="FF5050"/>
              </a:solidFill>
              <a:headEnd w="lg" len="lg"/>
              <a:tailEnd type="triangle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F9721215-76CC-4770-918D-2A0D61578D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3963" y="1320228"/>
            <a:ext cx="4123243" cy="2264018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9143A4BC-F41C-4879-B508-66AA4E89FF07}"/>
              </a:ext>
            </a:extLst>
          </p:cNvPr>
          <p:cNvSpPr/>
          <p:nvPr/>
        </p:nvSpPr>
        <p:spPr>
          <a:xfrm>
            <a:off x="1408963" y="3579466"/>
            <a:ext cx="7182050" cy="43604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Pre</a:t>
            </a:r>
            <a:r>
              <a:rPr lang="en-US" altLang="ko-KR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-synaptic Neuron</a:t>
            </a: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이 </a:t>
            </a:r>
            <a:r>
              <a:rPr lang="en-US" altLang="ko-KR" sz="12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Post</a:t>
            </a:r>
            <a:r>
              <a:rPr lang="en-US" altLang="ko-KR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-synaptic Neuron</a:t>
            </a:r>
            <a:r>
              <a:rPr lang="ko-KR" altLang="en-US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에 </a:t>
            </a:r>
            <a:r>
              <a:rPr lang="ko-KR" altLang="en-US" sz="12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정보 전달</a:t>
            </a:r>
            <a:r>
              <a:rPr lang="en-US" altLang="ko-KR" sz="12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2D7C5D9-FB75-4E7C-9992-893E810E364F}"/>
              </a:ext>
            </a:extLst>
          </p:cNvPr>
          <p:cNvGrpSpPr/>
          <p:nvPr/>
        </p:nvGrpSpPr>
        <p:grpSpPr>
          <a:xfrm>
            <a:off x="1327987" y="4052396"/>
            <a:ext cx="7263025" cy="987827"/>
            <a:chOff x="7630019" y="3653032"/>
            <a:chExt cx="5381600" cy="1714295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C318A93-0C6B-4B87-BF4C-79C6257E06E5}"/>
                </a:ext>
              </a:extLst>
            </p:cNvPr>
            <p:cNvSpPr txBox="1"/>
            <p:nvPr/>
          </p:nvSpPr>
          <p:spPr>
            <a:xfrm>
              <a:off x="7630019" y="3653032"/>
              <a:ext cx="2496483" cy="5768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ctr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endParaRPr lang="en-US" altLang="ko-KR" sz="1200" b="1" dirty="0">
                <a:solidFill>
                  <a:srgbClr val="18224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2A3F664-CD46-430F-BD95-1E3C9C9AB5BC}"/>
                </a:ext>
              </a:extLst>
            </p:cNvPr>
            <p:cNvSpPr txBox="1"/>
            <p:nvPr/>
          </p:nvSpPr>
          <p:spPr>
            <a:xfrm>
              <a:off x="7838472" y="3850080"/>
              <a:ext cx="5117538" cy="12692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lvl="0" indent="-171450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altLang="ko-KR" sz="1100" dirty="0">
                  <a:solidFill>
                    <a:srgbClr val="707881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Action potential</a:t>
              </a:r>
              <a:r>
                <a:rPr lang="ko-KR" altLang="en-US" sz="1100" dirty="0">
                  <a:solidFill>
                    <a:srgbClr val="707881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이 일어난 뉴런의 </a:t>
              </a:r>
              <a:r>
                <a:rPr lang="ko-KR" altLang="en-US" sz="1100" dirty="0" err="1">
                  <a:solidFill>
                    <a:srgbClr val="707881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축삭돌기</a:t>
              </a:r>
              <a:r>
                <a:rPr lang="ko-KR" altLang="en-US" sz="1100" dirty="0">
                  <a:solidFill>
                    <a:srgbClr val="707881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 말단과 연결되어 있는 뉴런의 수상돌기 가시를 포함한 공간이 </a:t>
              </a:r>
              <a:r>
                <a:rPr lang="en-US" altLang="ko-KR" sz="1100" b="1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Synapse(</a:t>
              </a:r>
              <a:r>
                <a:rPr lang="ko-KR" altLang="en-US" sz="1100" b="1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시냅스</a:t>
              </a:r>
              <a:r>
                <a:rPr lang="en-US" altLang="ko-KR" sz="1100" b="1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)</a:t>
              </a:r>
            </a:p>
            <a:p>
              <a:pPr marL="171450" marR="0" lvl="0" indent="-171450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ko-KR" altLang="en-US" sz="1100" dirty="0">
                  <a:solidFill>
                    <a:srgbClr val="707881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그 사이에 있는 공간을 </a:t>
              </a:r>
              <a:r>
                <a:rPr lang="en-US" altLang="ko-KR" sz="1100" b="1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Synaptic cleft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4BDDF3E4-23AE-4300-9160-7FD2CC13C2B1}"/>
                </a:ext>
              </a:extLst>
            </p:cNvPr>
            <p:cNvSpPr/>
            <p:nvPr/>
          </p:nvSpPr>
          <p:spPr>
            <a:xfrm>
              <a:off x="7735037" y="3680379"/>
              <a:ext cx="5276582" cy="1686948"/>
            </a:xfrm>
            <a:prstGeom prst="rect">
              <a:avLst/>
            </a:prstGeom>
            <a:noFill/>
            <a:ln w="19050">
              <a:solidFill>
                <a:srgbClr val="18224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00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2227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02. SNN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이론 소개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64261-08C0-42C8-B37D-F2FC5740CA81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LIF(Leaky Integrate and Fire) 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모델 설명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143A4BC-F41C-4879-B508-66AA4E89FF07}"/>
              </a:ext>
            </a:extLst>
          </p:cNvPr>
          <p:cNvSpPr/>
          <p:nvPr/>
        </p:nvSpPr>
        <p:spPr>
          <a:xfrm>
            <a:off x="1408951" y="3862499"/>
            <a:ext cx="3445682" cy="118182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en-US" altLang="ko-KR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Pre-synaptic neuron</a:t>
            </a:r>
            <a:r>
              <a:rPr lang="ko-KR" altLang="en-US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들의 </a:t>
            </a:r>
            <a:r>
              <a:rPr lang="en-US" altLang="ko-KR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Spike</a:t>
            </a:r>
            <a:r>
              <a:rPr lang="ko-KR" altLang="en-US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를 종합</a:t>
            </a:r>
            <a:r>
              <a:rPr lang="en-US" altLang="ko-KR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  <a:b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</a:br>
            <a: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- </a:t>
            </a:r>
            <a:r>
              <a:rPr lang="en-US" altLang="ko-KR" sz="10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Spike</a:t>
            </a:r>
            <a:r>
              <a:rPr lang="ko-KR" altLang="en-US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는 </a:t>
            </a:r>
            <a:r>
              <a:rPr lang="ko-KR" altLang="en-US" sz="10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외부에서 들어오는 전력</a:t>
            </a:r>
            <a:r>
              <a:rPr lang="ko-KR" altLang="en-US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으로 볼 수 있음</a:t>
            </a:r>
            <a: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 (</a:t>
            </a:r>
            <a:r>
              <a:rPr lang="ko-KR" altLang="en-US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강제응답</a:t>
            </a:r>
            <a: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)</a:t>
            </a:r>
          </a:p>
          <a:p>
            <a:pPr marL="228600" indent="-228600">
              <a:buAutoNum type="arabicPeriod"/>
            </a:pPr>
            <a:r>
              <a:rPr lang="en-US" altLang="ko-KR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Membrane</a:t>
            </a:r>
            <a:r>
              <a:rPr lang="ko-KR" altLang="en-US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은 전하를 저장</a:t>
            </a:r>
            <a:r>
              <a:rPr lang="en-US" altLang="ko-KR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  <a:b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</a:br>
            <a: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- action potential</a:t>
            </a:r>
            <a:r>
              <a:rPr lang="ko-KR" altLang="en-US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통해 </a:t>
            </a:r>
            <a:r>
              <a:rPr lang="ko-KR" altLang="en-US" sz="10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뉴런 내에 나트륨</a:t>
            </a:r>
            <a:r>
              <a:rPr lang="ko-KR" altLang="en-US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</a:t>
            </a:r>
            <a:r>
              <a:rPr lang="ko-KR" altLang="en-US" sz="10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저장</a:t>
            </a:r>
            <a:b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</a:br>
            <a: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  = </a:t>
            </a:r>
            <a:r>
              <a:rPr lang="ko-KR" altLang="en-US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전력을 일시적으로 저장 해놓는 </a:t>
            </a:r>
            <a:r>
              <a:rPr lang="ko-KR" altLang="en-US" sz="1000" kern="1200" dirty="0" err="1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커페시터</a:t>
            </a:r>
            <a:r>
              <a:rPr lang="ko-KR" altLang="en-US" sz="1000" kern="1200" dirty="0" err="1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로</a:t>
            </a:r>
            <a:r>
              <a:rPr lang="ko-KR" altLang="en-US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모델링</a:t>
            </a:r>
            <a:endParaRPr lang="en-US" altLang="ko-KR" sz="1000" kern="1200" dirty="0">
              <a:solidFill>
                <a:srgbClr val="F0F1F2">
                  <a:lumMod val="50000"/>
                </a:srgbClr>
              </a:solidFill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  <a:p>
            <a:pPr marL="228600" indent="-228600">
              <a:buAutoNum type="arabicPeriod"/>
            </a:pPr>
            <a:r>
              <a:rPr lang="ko-KR" altLang="en-US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막전위는 시간이 지남에 따라 </a:t>
            </a:r>
            <a:r>
              <a:rPr lang="en-US" altLang="ko-KR" sz="1000" kern="1200" dirty="0" err="1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Reseting</a:t>
            </a:r>
            <a:r>
              <a:rPr lang="en-US" altLang="ko-KR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Voltage</a:t>
            </a:r>
            <a:r>
              <a:rPr lang="ko-KR" altLang="en-US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로 </a:t>
            </a:r>
            <a:r>
              <a:rPr lang="ko-KR" altLang="en-US" sz="1000" kern="1200" dirty="0" err="1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돌아감</a:t>
            </a:r>
            <a:r>
              <a:rPr lang="en-US" altLang="ko-KR" sz="1000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  <a:b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</a:br>
            <a:r>
              <a:rPr lang="en-US" altLang="ko-KR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- </a:t>
            </a:r>
            <a:r>
              <a:rPr lang="ko-KR" altLang="en-US" sz="10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저항</a:t>
            </a:r>
            <a:r>
              <a:rPr lang="ko-KR" altLang="en-US" sz="1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통해 구현</a:t>
            </a:r>
            <a:endParaRPr lang="en-US" altLang="ko-KR" sz="1000" kern="1200" dirty="0">
              <a:solidFill>
                <a:srgbClr val="F0F1F2">
                  <a:lumMod val="50000"/>
                </a:srgbClr>
              </a:solidFill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pic>
        <p:nvPicPr>
          <p:cNvPr id="5122" name="Picture 2" descr="LIF circuit">
            <a:extLst>
              <a:ext uri="{FF2B5EF4-FFF2-40B4-BE49-F238E27FC236}">
                <a16:creationId xmlns:a16="http://schemas.microsoft.com/office/drawing/2014/main" id="{C436F13B-8A24-48C6-AC63-5A5CCB841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951" y="1234617"/>
            <a:ext cx="2846644" cy="2457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84C19725-2322-475C-BEB3-D88AF92B06F3}"/>
                  </a:ext>
                </a:extLst>
              </p:cNvPr>
              <p:cNvSpPr/>
              <p:nvPr/>
            </p:nvSpPr>
            <p:spPr>
              <a:xfrm>
                <a:off x="5121596" y="2590195"/>
                <a:ext cx="3888000" cy="620252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en-US" sz="1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</m:ctrlPr>
                        </m:fPr>
                        <m:num>
                          <m:r>
                            <a:rPr kumimoji="1" lang="en-US" altLang="en-US" sz="1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𝑑</m:t>
                          </m:r>
                          <m:r>
                            <a:rPr kumimoji="1" lang="en-US" altLang="en-US" sz="1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𝑢</m:t>
                          </m:r>
                        </m:num>
                        <m:den>
                          <m:r>
                            <a:rPr kumimoji="1" lang="en-US" altLang="en-US" sz="12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𝑑</m:t>
                          </m:r>
                          <m:r>
                            <a:rPr kumimoji="1" lang="en-US" altLang="en-US" sz="1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𝑡</m:t>
                          </m:r>
                        </m:den>
                      </m:f>
                      <m:r>
                        <a:rPr kumimoji="1" lang="en-US" altLang="en-US" sz="1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BM DoHyeon OTF" panose="020B0600000101010101" pitchFamily="34" charset="-127"/>
                        </a:rPr>
                        <m:t>= </m:t>
                      </m:r>
                      <m:f>
                        <m:fPr>
                          <m:ctrlPr>
                            <a:rPr kumimoji="1" lang="en-US" altLang="en-US" sz="1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</m:ctrlPr>
                        </m:fPr>
                        <m:num>
                          <m:r>
                            <a:rPr kumimoji="1" lang="en-US" altLang="en-US" sz="1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−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kumimoji="1" lang="en-US" altLang="en-US" sz="1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BM DoHyeon OTF" panose="020B0600000101010101" pitchFamily="34" charset="-127"/>
                                </a:rPr>
                              </m:ctrlPr>
                            </m:dPr>
                            <m:e>
                              <m:r>
                                <a:rPr kumimoji="1" lang="en-US" altLang="en-US" sz="1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BM DoHyeon OTF" panose="020B0600000101010101" pitchFamily="34" charset="-127"/>
                                </a:rPr>
                                <m:t>𝑢</m:t>
                              </m:r>
                              <m:d>
                                <m:dPr>
                                  <m:ctrlPr>
                                    <a:rPr kumimoji="1" lang="en-US" altLang="en-US" sz="1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BM DoHyeon OTF" panose="020B0600000101010101" pitchFamily="34" charset="-127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en-US" sz="1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BM DoHyeon OTF" panose="020B0600000101010101" pitchFamily="34" charset="-127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kumimoji="1" lang="en-US" altLang="en-US" sz="1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BM DoHyeon OTF" panose="020B0600000101010101" pitchFamily="34" charset="-127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kumimoji="1" lang="en-US" altLang="en-US" sz="1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BM DoHyeon OTF" panose="020B0600000101010101" pitchFamily="34" charset="-127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en-US" sz="1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BM DoHyeon OTF" panose="020B0600000101010101" pitchFamily="34" charset="-127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kumimoji="1" lang="en-US" altLang="en-US" sz="12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BM DoHyeon OTF" panose="020B0600000101010101" pitchFamily="34" charset="-127"/>
                                    </a:rPr>
                                    <m:t>𝑟𝑒𝑠𝑡</m:t>
                                  </m:r>
                                </m:sub>
                              </m:sSub>
                            </m:e>
                          </m:d>
                          <m:r>
                            <a:rPr kumimoji="1" lang="en-US" altLang="en-US" sz="1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+</m:t>
                          </m:r>
                          <m:r>
                            <a:rPr kumimoji="1" lang="en-US" altLang="en-US" sz="1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𝑅𝐼</m:t>
                          </m:r>
                          <m:r>
                            <a:rPr kumimoji="1" lang="en-US" altLang="en-US" sz="1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(</m:t>
                          </m:r>
                          <m:r>
                            <a:rPr kumimoji="1" lang="en-US" altLang="en-US" sz="1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𝑡</m:t>
                          </m:r>
                          <m:r>
                            <a:rPr kumimoji="1" lang="en-US" altLang="en-US" sz="1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BM DoHyeon OTF" panose="020B0600000101010101" pitchFamily="34" charset="-127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kumimoji="1" lang="en-US" altLang="en-US" sz="1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BM DoHyeon OTF" panose="020B0600000101010101" pitchFamily="34" charset="-127"/>
                                </a:rPr>
                              </m:ctrlPr>
                            </m:sSubPr>
                            <m:e>
                              <m:r>
                                <a:rPr kumimoji="1" lang="en-US" altLang="en-US" sz="1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e>
                            <m:sub>
                              <m:r>
                                <a:rPr kumimoji="1" lang="en-US" altLang="en-US" sz="12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BM DoHyeon OTF" panose="020B0600000101010101" pitchFamily="34" charset="-127"/>
                                </a:rPr>
                                <m:t>𝑚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kumimoji="1" lang="ko-Kore-KR" altLang="en-US" sz="1200" dirty="0">
                  <a:solidFill>
                    <a:srgbClr val="00000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</p:txBody>
          </p:sp>
        </mc:Choice>
        <mc:Fallback xmlns=""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84C19725-2322-475C-BEB3-D88AF92B06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1596" y="2590195"/>
                <a:ext cx="3888000" cy="62025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>
            <a:extLst>
              <a:ext uri="{FF2B5EF4-FFF2-40B4-BE49-F238E27FC236}">
                <a16:creationId xmlns:a16="http://schemas.microsoft.com/office/drawing/2014/main" id="{BD447965-24F7-4B48-B747-1EB13B44F891}"/>
              </a:ext>
            </a:extLst>
          </p:cNvPr>
          <p:cNvSpPr txBox="1"/>
          <p:nvPr/>
        </p:nvSpPr>
        <p:spPr>
          <a:xfrm>
            <a:off x="5121596" y="2234482"/>
            <a:ext cx="2613453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975" indent="-180975">
              <a:lnSpc>
                <a:spcPct val="130000"/>
              </a:lnSpc>
              <a:buClr>
                <a:srgbClr val="767171"/>
              </a:buClr>
              <a:buFont typeface="Arial" panose="020B0604020202020204" pitchFamily="34" charset="0"/>
              <a:buChar char="•"/>
              <a:defRPr/>
            </a:pP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LIF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의 </a:t>
            </a:r>
            <a:r>
              <a:rPr lang="ko-KR" altLang="en-US" sz="1100" kern="1200" dirty="0" err="1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막전위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공식 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(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뉴런 클래스 만들기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)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D263924-1F6D-47B8-AB78-3294D05DC4B3}"/>
              </a:ext>
            </a:extLst>
          </p:cNvPr>
          <p:cNvSpPr/>
          <p:nvPr/>
        </p:nvSpPr>
        <p:spPr>
          <a:xfrm>
            <a:off x="3210911" y="3368040"/>
            <a:ext cx="347629" cy="198121"/>
          </a:xfrm>
          <a:prstGeom prst="rect">
            <a:avLst/>
          </a:prstGeom>
          <a:solidFill>
            <a:srgbClr val="FFC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F3CBC35-ADBF-413E-AA79-DEE5D020A039}"/>
              </a:ext>
            </a:extLst>
          </p:cNvPr>
          <p:cNvSpPr/>
          <p:nvPr/>
        </p:nvSpPr>
        <p:spPr>
          <a:xfrm>
            <a:off x="3492851" y="2181978"/>
            <a:ext cx="347629" cy="198121"/>
          </a:xfrm>
          <a:prstGeom prst="rect">
            <a:avLst/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31D6A24-0CF0-463B-83CB-AB5BCFE3EB9B}"/>
              </a:ext>
            </a:extLst>
          </p:cNvPr>
          <p:cNvSpPr/>
          <p:nvPr/>
        </p:nvSpPr>
        <p:spPr>
          <a:xfrm>
            <a:off x="2515124" y="2254916"/>
            <a:ext cx="347629" cy="198121"/>
          </a:xfrm>
          <a:prstGeom prst="rect">
            <a:avLst/>
          </a:prstGeom>
          <a:solidFill>
            <a:srgbClr val="FFC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606E8D3-BDA8-4DC3-8226-6F93F8E03706}"/>
              </a:ext>
            </a:extLst>
          </p:cNvPr>
          <p:cNvSpPr/>
          <p:nvPr/>
        </p:nvSpPr>
        <p:spPr>
          <a:xfrm>
            <a:off x="1678632" y="2353976"/>
            <a:ext cx="347629" cy="198121"/>
          </a:xfrm>
          <a:prstGeom prst="rect">
            <a:avLst/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D0C3BD2-4237-4EA0-A56B-9F4204A76FDC}"/>
              </a:ext>
            </a:extLst>
          </p:cNvPr>
          <p:cNvSpPr txBox="1"/>
          <p:nvPr/>
        </p:nvSpPr>
        <p:spPr>
          <a:xfrm>
            <a:off x="2625440" y="3569129"/>
            <a:ext cx="1518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 err="1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Reseting</a:t>
            </a:r>
            <a:r>
              <a:rPr lang="en-US" altLang="ko-KR" sz="1000" b="1" dirty="0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voltage</a:t>
            </a:r>
            <a:endParaRPr lang="ko-KR" altLang="en-US" sz="1000" b="1" dirty="0">
              <a:solidFill>
                <a:srgbClr val="FF0000"/>
              </a:solidFill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91C4153-E075-4749-82B9-5DCADAD91505}"/>
              </a:ext>
            </a:extLst>
          </p:cNvPr>
          <p:cNvSpPr txBox="1"/>
          <p:nvPr/>
        </p:nvSpPr>
        <p:spPr>
          <a:xfrm>
            <a:off x="3225888" y="2380099"/>
            <a:ext cx="74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 err="1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커페시터</a:t>
            </a:r>
            <a:endParaRPr lang="ko-KR" altLang="en-US" sz="1000" b="1" dirty="0">
              <a:solidFill>
                <a:srgbClr val="FF0000"/>
              </a:solidFill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8212F03-77F9-405A-96D0-5706FEC440B5}"/>
              </a:ext>
            </a:extLst>
          </p:cNvPr>
          <p:cNvSpPr txBox="1"/>
          <p:nvPr/>
        </p:nvSpPr>
        <p:spPr>
          <a:xfrm>
            <a:off x="2254987" y="2453036"/>
            <a:ext cx="74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저항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D0B0A05-2A11-4AA8-875E-7AB8310B8945}"/>
              </a:ext>
            </a:extLst>
          </p:cNvPr>
          <p:cNvSpPr txBox="1"/>
          <p:nvPr/>
        </p:nvSpPr>
        <p:spPr>
          <a:xfrm>
            <a:off x="1221233" y="2526132"/>
            <a:ext cx="743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 err="1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전압원</a:t>
            </a:r>
            <a:endParaRPr lang="ko-KR" altLang="en-US" sz="1000" b="1" dirty="0">
              <a:solidFill>
                <a:srgbClr val="FF0000"/>
              </a:solidFill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8A2FC678-C5B3-456D-9DD1-5486C67D8545}"/>
                  </a:ext>
                </a:extLst>
              </p:cNvPr>
              <p:cNvSpPr/>
              <p:nvPr/>
            </p:nvSpPr>
            <p:spPr>
              <a:xfrm>
                <a:off x="5120395" y="3291467"/>
                <a:ext cx="3889201" cy="1753651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</m:ctrlPr>
                      </m:sSubPr>
                      <m:e>
                        <m:r>
                          <a:rPr lang="ko-KR" altLang="en-US" sz="120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  <m:t>𝜏</m:t>
                        </m:r>
                      </m:e>
                      <m:sub>
                        <m: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  <m:t>𝑚</m:t>
                        </m:r>
                      </m:sub>
                    </m:sSub>
                    <m:r>
                      <a:rPr lang="en-US" altLang="ko-KR" sz="1200" b="0" i="1" kern="1200" smtClean="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 : </m:t>
                    </m:r>
                  </m:oMath>
                </a14:m>
                <a:r>
                  <a:rPr lang="ko-KR" altLang="en-US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뉴런의 </a:t>
                </a:r>
                <a:r>
                  <a:rPr lang="ko-KR" altLang="en-US" sz="1000" kern="1200" dirty="0" err="1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시정수</a:t>
                </a:r>
                <a:r>
                  <a:rPr lang="en-US" altLang="ko-KR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(Time constant)</a:t>
                </a:r>
                <a:r>
                  <a:rPr lang="ko-KR" altLang="en-US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를 나타냄</a:t>
                </a:r>
                <a:r>
                  <a:rPr lang="en-US" altLang="ko-KR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. </a:t>
                </a:r>
                <a:r>
                  <a:rPr lang="ko-KR" altLang="en-US" sz="8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코드에서는 </a:t>
                </a:r>
                <a:r>
                  <a:rPr lang="en-US" altLang="ko-KR" sz="800" kern="1200" dirty="0" err="1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self.tau</a:t>
                </a:r>
                <a:br>
                  <a:rPr lang="en-US" altLang="ko-KR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</a:br>
                <a:endParaRPr lang="en-US" altLang="ko-KR" sz="5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120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</m:ctrlPr>
                      </m:fPr>
                      <m:num>
                        <m: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  <m:t>𝑑𝑢</m:t>
                        </m:r>
                      </m:num>
                      <m:den>
                        <m: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  <m:t>𝑑𝑡</m:t>
                        </m:r>
                      </m:den>
                    </m:f>
                    <m:r>
                      <a:rPr lang="en-US" altLang="ko-KR" sz="1200" b="0" i="1" kern="1200" smtClean="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 </m:t>
                    </m:r>
                    <m:r>
                      <a:rPr lang="en-US" altLang="ko-KR" sz="1200" i="1" kern="120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: </m:t>
                    </m:r>
                  </m:oMath>
                </a14:m>
                <a:r>
                  <a:rPr lang="ko-KR" altLang="en-US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막전위의 순간 변화량</a:t>
                </a:r>
                <a:r>
                  <a:rPr lang="ko-KR" altLang="en-US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을 나타냄</a:t>
                </a:r>
                <a:r>
                  <a:rPr lang="en-US" altLang="ko-KR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altLang="ko-KR" sz="5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sz="1200" b="0" i="1" kern="1200" smtClean="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𝑢</m:t>
                    </m:r>
                    <m:d>
                      <m:dPr>
                        <m:ctrlP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</m:ctrlPr>
                      </m:dPr>
                      <m:e>
                        <m: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  <m:t>𝑡</m:t>
                        </m:r>
                      </m:e>
                    </m:d>
                    <m:r>
                      <a:rPr lang="en-US" altLang="ko-KR" sz="1200" b="0" i="1" kern="1200" smtClean="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 </m:t>
                    </m:r>
                    <m:r>
                      <a:rPr lang="en-US" altLang="ko-KR" sz="1200" i="1" kern="120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: </m:t>
                    </m:r>
                  </m:oMath>
                </a14:m>
                <a:r>
                  <a:rPr lang="ko-KR" altLang="en-US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시간 </a:t>
                </a:r>
                <a:r>
                  <a:rPr lang="en-US" altLang="ko-KR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t</a:t>
                </a:r>
                <a:r>
                  <a:rPr lang="ko-KR" altLang="en-US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에서의 막전위</a:t>
                </a:r>
                <a:r>
                  <a:rPr lang="ko-KR" altLang="en-US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를 나타냄</a:t>
                </a:r>
                <a:r>
                  <a:rPr lang="en-US" altLang="ko-KR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. </a:t>
                </a:r>
                <a:r>
                  <a:rPr lang="ko-KR" altLang="en-US" sz="8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코드에서는 </a:t>
                </a:r>
                <a:r>
                  <a:rPr lang="en-US" altLang="ko-KR" sz="800" kern="1200" dirty="0" err="1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self.membrane_potential</a:t>
                </a:r>
                <a:endParaRPr lang="en-US" altLang="ko-KR" sz="8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altLang="ko-KR" sz="5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  <m:t>𝑢</m:t>
                        </m:r>
                      </m:e>
                      <m:sub>
                        <m: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  <m:t>𝑟𝑒𝑠𝑡</m:t>
                        </m:r>
                      </m:sub>
                    </m:sSub>
                    <m:r>
                      <a:rPr lang="en-US" altLang="ko-KR" sz="1200" b="0" i="1" kern="1200" smtClean="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 </m:t>
                    </m:r>
                    <m:r>
                      <a:rPr lang="en-US" altLang="ko-KR" sz="1200" i="1" kern="120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: </m:t>
                    </m:r>
                  </m:oMath>
                </a14:m>
                <a:r>
                  <a:rPr lang="ko-KR" altLang="en-US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세포체의 </a:t>
                </a:r>
                <a:r>
                  <a:rPr lang="en-US" altLang="ko-KR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resting voltage</a:t>
                </a:r>
                <a:r>
                  <a:rPr lang="ko-KR" altLang="en-US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를 나타냄</a:t>
                </a:r>
                <a:r>
                  <a:rPr lang="en-US" altLang="ko-KR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.</a:t>
                </a:r>
                <a:r>
                  <a:rPr lang="en-US" altLang="ko-KR" sz="8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 </a:t>
                </a:r>
                <a:r>
                  <a:rPr lang="ko-KR" altLang="en-US" sz="8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코드에서는 </a:t>
                </a:r>
                <a:r>
                  <a:rPr lang="en-US" altLang="ko-KR" sz="800" kern="1200" dirty="0" err="1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self.mv_rest</a:t>
                </a:r>
                <a:endParaRPr lang="en-US" altLang="ko-KR" sz="8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altLang="ko-KR" sz="5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sz="1200" b="0" i="1" kern="1200" smtClean="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𝑅</m:t>
                    </m:r>
                    <m:r>
                      <a:rPr lang="en-US" altLang="ko-KR" sz="1200" b="0" i="1" kern="1200" smtClean="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 : </m:t>
                    </m:r>
                  </m:oMath>
                </a14:m>
                <a:r>
                  <a:rPr lang="ko-KR" altLang="en-US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세포체의 저항</a:t>
                </a:r>
                <a:r>
                  <a:rPr lang="ko-KR" altLang="en-US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을 나타냄</a:t>
                </a:r>
                <a:r>
                  <a:rPr lang="en-US" altLang="ko-KR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.</a:t>
                </a:r>
                <a:r>
                  <a:rPr lang="en-US" altLang="ko-KR" sz="8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 </a:t>
                </a:r>
                <a:r>
                  <a:rPr lang="ko-KR" altLang="en-US" sz="8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코드에서는 </a:t>
                </a:r>
                <a:r>
                  <a:rPr lang="en-US" altLang="ko-KR" sz="800" kern="1200" dirty="0" err="1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self.g</a:t>
                </a:r>
                <a:endParaRPr lang="en-US" altLang="ko-KR" sz="8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altLang="ko-KR" sz="5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sz="1200" b="0" i="1" kern="1200" smtClean="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𝐼</m:t>
                    </m:r>
                    <m:d>
                      <m:dPr>
                        <m:ctrlP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</m:ctrlPr>
                      </m:dPr>
                      <m:e>
                        <m:r>
                          <a:rPr lang="en-US" altLang="ko-KR" sz="1200" b="0" i="1" kern="1200" smtClean="0">
                            <a:solidFill>
                              <a:srgbClr val="182240"/>
                            </a:solidFill>
                            <a:latin typeface="Cambria Math" panose="02040503050406030204" pitchFamily="18" charset="0"/>
                            <a:ea typeface="경기천년제목OTF Light" panose="02020403020101020101" pitchFamily="18" charset="-127"/>
                          </a:rPr>
                          <m:t>𝑡</m:t>
                        </m:r>
                      </m:e>
                    </m:d>
                    <m:r>
                      <a:rPr lang="en-US" altLang="ko-KR" sz="1200" b="0" i="1" kern="1200" smtClean="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 </m:t>
                    </m:r>
                    <m:r>
                      <a:rPr lang="en-US" altLang="ko-KR" sz="1200" i="1" kern="1200">
                        <a:solidFill>
                          <a:srgbClr val="182240"/>
                        </a:solidFill>
                        <a:latin typeface="Cambria Math" panose="02040503050406030204" pitchFamily="18" charset="0"/>
                        <a:ea typeface="경기천년제목OTF Light" panose="02020403020101020101" pitchFamily="18" charset="-127"/>
                      </a:rPr>
                      <m:t>: </m:t>
                    </m:r>
                  </m:oMath>
                </a14:m>
                <a:r>
                  <a:rPr lang="ko-KR" altLang="en-US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시간 </a:t>
                </a:r>
                <a:r>
                  <a:rPr lang="en-US" altLang="ko-KR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t</a:t>
                </a:r>
                <a:r>
                  <a:rPr lang="ko-KR" altLang="en-US" sz="1000" kern="1200" dirty="0">
                    <a:solidFill>
                      <a:srgbClr val="182240"/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에서의 입력 전류</a:t>
                </a:r>
                <a:r>
                  <a:rPr lang="ko-KR" altLang="en-US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를 나타냄</a:t>
                </a:r>
                <a:r>
                  <a:rPr lang="en-US" altLang="ko-KR" sz="10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. </a:t>
                </a:r>
                <a:r>
                  <a:rPr lang="ko-KR" altLang="en-US" sz="800" kern="1200" dirty="0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코드에서는 </a:t>
                </a:r>
                <a:r>
                  <a:rPr lang="en-US" altLang="ko-KR" sz="800" kern="1200" dirty="0" err="1">
                    <a:solidFill>
                      <a:srgbClr val="F0F1F2">
                        <a:lumMod val="50000"/>
                      </a:srgbClr>
                    </a:solidFill>
                    <a:latin typeface="경기천년제목OTF Light" panose="02020403020101020101" pitchFamily="18" charset="-127"/>
                    <a:ea typeface="경기천년제목OTF Light" panose="02020403020101020101" pitchFamily="18" charset="-127"/>
                  </a:rPr>
                  <a:t>input_current_pa</a:t>
                </a:r>
                <a:endParaRPr lang="en-US" altLang="ko-KR" sz="8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endParaRPr>
              </a:p>
            </p:txBody>
          </p:sp>
        </mc:Choice>
        <mc:Fallback xmlns=""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8A2FC678-C5B3-456D-9DD1-5486C67D854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0395" y="3291467"/>
                <a:ext cx="3889201" cy="175365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TextBox 44">
            <a:extLst>
              <a:ext uri="{FF2B5EF4-FFF2-40B4-BE49-F238E27FC236}">
                <a16:creationId xmlns:a16="http://schemas.microsoft.com/office/drawing/2014/main" id="{E2E2EF2B-9544-40D6-BEF5-CA46762D4997}"/>
              </a:ext>
            </a:extLst>
          </p:cNvPr>
          <p:cNvSpPr txBox="1"/>
          <p:nvPr/>
        </p:nvSpPr>
        <p:spPr>
          <a:xfrm>
            <a:off x="5120395" y="882810"/>
            <a:ext cx="2194743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975" indent="-180975">
              <a:lnSpc>
                <a:spcPct val="130000"/>
              </a:lnSpc>
              <a:buClr>
                <a:srgbClr val="767171"/>
              </a:buClr>
              <a:buFont typeface="Arial" panose="020B0604020202020204" pitchFamily="34" charset="0"/>
              <a:buChar char="•"/>
              <a:defRPr/>
            </a:pP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LIF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모델 구현 방법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533F91C-5663-4CB2-8B88-609FF80687DF}"/>
              </a:ext>
            </a:extLst>
          </p:cNvPr>
          <p:cNvGrpSpPr/>
          <p:nvPr/>
        </p:nvGrpSpPr>
        <p:grpSpPr>
          <a:xfrm>
            <a:off x="5121596" y="1206711"/>
            <a:ext cx="3888001" cy="975267"/>
            <a:chOff x="5121596" y="1206711"/>
            <a:chExt cx="3888001" cy="975267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6E42BE04-CF01-4912-B9B1-795F065C3B9B}"/>
                </a:ext>
              </a:extLst>
            </p:cNvPr>
            <p:cNvSpPr/>
            <p:nvPr/>
          </p:nvSpPr>
          <p:spPr>
            <a:xfrm>
              <a:off x="5121597" y="1234618"/>
              <a:ext cx="3888000" cy="935385"/>
            </a:xfrm>
            <a:prstGeom prst="rect">
              <a:avLst/>
            </a:prstGeom>
            <a:solidFill>
              <a:srgbClr val="E7E8E8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9583639-A121-476D-A955-04A0C955C001}"/>
                </a:ext>
              </a:extLst>
            </p:cNvPr>
            <p:cNvSpPr txBox="1"/>
            <p:nvPr/>
          </p:nvSpPr>
          <p:spPr>
            <a:xfrm>
              <a:off x="5121596" y="1206711"/>
              <a:ext cx="3888000" cy="97526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1. 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뉴런 클래스 생성</a:t>
              </a:r>
              <a:endParaRPr lang="en-US" altLang="ko-KR" sz="9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  <a:p>
              <a:pPr marR="0" lvl="0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F0F1F2">
                      <a:lumMod val="50000"/>
                    </a:srgb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2. </a:t>
              </a:r>
              <a:r>
                <a:rPr lang="en-US" altLang="ko-KR" sz="9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m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0F1F2">
                      <a:lumMod val="50000"/>
                    </a:srgb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ain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F0F1F2">
                      <a:lumMod val="50000"/>
                    </a:srgb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F0F1F2">
                      <a:lumMod val="50000"/>
                    </a:srgb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함수 생성</a:t>
              </a:r>
              <a:endParaRPr kumimoji="0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  <a:p>
              <a:pPr marR="0" lvl="0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F0F1F2">
                      <a:lumMod val="50000"/>
                    </a:srgb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3. main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F0F1F2">
                      <a:lumMod val="50000"/>
                    </a:srgb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함수에서 뉴런 클래스 인스턴스 생성</a:t>
              </a:r>
              <a:endParaRPr kumimoji="0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  <a:p>
              <a:pPr marR="0" lvl="0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sz="9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4. n</a:t>
              </a:r>
              <a:r>
                <a:rPr lang="ko-KR" altLang="en-US" sz="9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초의 시간동안 뉴런에 전류를 가하고 매 순간마다 뉴런의 </a:t>
              </a:r>
              <a:r>
                <a:rPr lang="ko-KR" altLang="en-US" sz="900" kern="1200" dirty="0" err="1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막전위</a:t>
              </a:r>
              <a:r>
                <a:rPr lang="ko-KR" altLang="en-US" sz="900" kern="12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 기록</a:t>
              </a:r>
              <a:endParaRPr lang="en-US" altLang="ko-KR" sz="9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  <a:p>
              <a:pPr marR="0" lvl="0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F0F1F2">
                      <a:lumMod val="50000"/>
                    </a:srgb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5. </a:t>
              </a:r>
              <a:r>
                <a:rPr kumimoji="0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F0F1F2">
                      <a:lumMod val="50000"/>
                    </a:srgb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시간에 따른 막전위를 그래프로 시각화 하여 출력</a:t>
              </a:r>
              <a:endParaRPr kumimoji="0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2262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03. CMOS SNN network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64261-08C0-42C8-B37D-F2FC5740CA81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논문 리뷰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A3BEDD3-6F29-480B-835C-E95C49FC3A32}"/>
              </a:ext>
            </a:extLst>
          </p:cNvPr>
          <p:cNvGrpSpPr/>
          <p:nvPr/>
        </p:nvGrpSpPr>
        <p:grpSpPr>
          <a:xfrm>
            <a:off x="2428862" y="1028427"/>
            <a:ext cx="5701677" cy="3685475"/>
            <a:chOff x="1915104" y="127505"/>
            <a:chExt cx="8361792" cy="5404932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716BBD2D-AE15-43BC-808C-764D0D0D1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15104" y="147443"/>
              <a:ext cx="4180896" cy="5384994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6F98BE9-4E1F-4BC7-BD3B-5A5EA87B6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6000" y="127505"/>
              <a:ext cx="4180896" cy="5404932"/>
            </a:xfrm>
            <a:prstGeom prst="rect">
              <a:avLst/>
            </a:prstGeom>
          </p:spPr>
        </p:pic>
      </p:grpSp>
      <p:sp>
        <p:nvSpPr>
          <p:cNvPr id="10" name="제목 1">
            <a:extLst>
              <a:ext uri="{FF2B5EF4-FFF2-40B4-BE49-F238E27FC236}">
                <a16:creationId xmlns:a16="http://schemas.microsoft.com/office/drawing/2014/main" id="{4723C256-FC6A-46EF-923C-EF6F2F5E9CA8}"/>
              </a:ext>
            </a:extLst>
          </p:cNvPr>
          <p:cNvSpPr txBox="1">
            <a:spLocks/>
          </p:cNvSpPr>
          <p:nvPr/>
        </p:nvSpPr>
        <p:spPr>
          <a:xfrm>
            <a:off x="2539713" y="4727497"/>
            <a:ext cx="5479976" cy="384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6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D. Garcia, J. </a:t>
            </a:r>
            <a:r>
              <a:rPr lang="en-US" altLang="ko-KR" sz="600" dirty="0" err="1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Granizo</a:t>
            </a:r>
            <a:r>
              <a:rPr lang="en-US" altLang="ko-KR" sz="6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and L. Hernandez, "Validation of a CMOS SNN network based on a time-domain threshold neuron circuit achieving 114.90 </a:t>
            </a:r>
            <a:r>
              <a:rPr lang="en-US" altLang="ko-KR" sz="600" dirty="0" err="1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pJ</a:t>
            </a:r>
            <a:r>
              <a:rPr lang="en-US" altLang="ko-KR" sz="6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/inference on MNIST," 2023 IEEE 5th International Conference on Artificial Intelligence Circuits and Systems (AICAS), Hangzhou, China, 2023, pp. 1-5, </a:t>
            </a:r>
            <a:r>
              <a:rPr lang="en-US" altLang="ko-KR" sz="600" dirty="0" err="1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doi</a:t>
            </a:r>
            <a:r>
              <a:rPr lang="en-US" altLang="ko-KR" sz="600" dirty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: 10.1109/AICAS57966.2023.10168617.</a:t>
            </a:r>
            <a:endParaRPr lang="ko-KR" altLang="en-US" sz="6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0244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03. CMOS SNN network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64261-08C0-42C8-B37D-F2FC5740CA81}"/>
              </a:ext>
            </a:extLst>
          </p:cNvPr>
          <p:cNvSpPr txBox="1"/>
          <p:nvPr/>
        </p:nvSpPr>
        <p:spPr>
          <a:xfrm>
            <a:off x="1408975" y="882810"/>
            <a:ext cx="3267800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실제 반도체 집적회로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(65nm 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공정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)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로 구성한 뉴런 모델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F80B7EC-68E1-40BF-BC9B-CFBD8E3BD2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6513" y="1315173"/>
            <a:ext cx="3707666" cy="3366275"/>
          </a:xfrm>
          <a:prstGeom prst="rect">
            <a:avLst/>
          </a:prstGeom>
        </p:spPr>
      </p:pic>
      <p:pic>
        <p:nvPicPr>
          <p:cNvPr id="6148" name="Picture 4" descr="The architecture of a spiking neural network (SNN). The network... |  Download Scientific Diagram">
            <a:extLst>
              <a:ext uri="{FF2B5EF4-FFF2-40B4-BE49-F238E27FC236}">
                <a16:creationId xmlns:a16="http://schemas.microsoft.com/office/drawing/2014/main" id="{7F8ABA96-F901-4B8E-8D80-4CF3A9CC8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974" y="1914841"/>
            <a:ext cx="3267800" cy="190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0294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03. CMOS SNN network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64261-08C0-42C8-B37D-F2FC5740CA81}"/>
              </a:ext>
            </a:extLst>
          </p:cNvPr>
          <p:cNvSpPr txBox="1"/>
          <p:nvPr/>
        </p:nvSpPr>
        <p:spPr>
          <a:xfrm>
            <a:off x="1408975" y="882810"/>
            <a:ext cx="5496650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CMOS SNN network 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회로로 추정한 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MNIST dataset Error 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및 소비전력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, 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최신 회로와 비교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A813264-1DBB-4AB9-90E2-ADF68A9B2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1366550"/>
            <a:ext cx="3319166" cy="30384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ACC2617-F5BC-463C-80DF-9880060BF9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5779" y="1366550"/>
            <a:ext cx="3239691" cy="2472025"/>
          </a:xfrm>
          <a:prstGeom prst="rect">
            <a:avLst/>
          </a:prstGeom>
        </p:spPr>
      </p:pic>
      <p:pic>
        <p:nvPicPr>
          <p:cNvPr id="10" name="Picture 2" descr="PNG 이미지 무료 공유] 빨간펜 화살표/ 색연필 화살표/ 화살표 드로잉/ 이미지 소스">
            <a:extLst>
              <a:ext uri="{FF2B5EF4-FFF2-40B4-BE49-F238E27FC236}">
                <a16:creationId xmlns:a16="http://schemas.microsoft.com/office/drawing/2014/main" id="{6ECA2DF6-8EAD-4846-AE05-5FEA310912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29" t="84560" r="43229"/>
          <a:stretch/>
        </p:blipFill>
        <p:spPr bwMode="auto">
          <a:xfrm>
            <a:off x="5149457" y="4186931"/>
            <a:ext cx="539138" cy="34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8A40602-E21C-4BB4-B60E-65205B547AF9}"/>
              </a:ext>
            </a:extLst>
          </p:cNvPr>
          <p:cNvSpPr txBox="1"/>
          <p:nvPr/>
        </p:nvSpPr>
        <p:spPr>
          <a:xfrm>
            <a:off x="5419038" y="4031081"/>
            <a:ext cx="3106432" cy="511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사용한 모델들이 기존의 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DNN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보다 </a:t>
            </a:r>
            <a:b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</a:b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훨씬 낮은 전력 소비로 경쟁력 있는 결과 보임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CD20F33-10E7-410A-BF85-1528D1E5367E}"/>
              </a:ext>
            </a:extLst>
          </p:cNvPr>
          <p:cNvSpPr/>
          <p:nvPr/>
        </p:nvSpPr>
        <p:spPr>
          <a:xfrm>
            <a:off x="6257926" y="2885788"/>
            <a:ext cx="520700" cy="952787"/>
          </a:xfrm>
          <a:prstGeom prst="rect">
            <a:avLst/>
          </a:prstGeom>
          <a:noFill/>
          <a:ln w="28575">
            <a:solidFill>
              <a:srgbClr val="FF5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B6BC5E9-8F5E-4D9C-992A-3C9BFC099C2E}"/>
              </a:ext>
            </a:extLst>
          </p:cNvPr>
          <p:cNvSpPr/>
          <p:nvPr/>
        </p:nvSpPr>
        <p:spPr>
          <a:xfrm>
            <a:off x="6778626" y="2885788"/>
            <a:ext cx="429894" cy="952787"/>
          </a:xfrm>
          <a:prstGeom prst="rect">
            <a:avLst/>
          </a:prstGeom>
          <a:noFill/>
          <a:ln w="28575">
            <a:solidFill>
              <a:srgbClr val="FF5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6265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0;p16">
            <a:extLst>
              <a:ext uri="{FF2B5EF4-FFF2-40B4-BE49-F238E27FC236}">
                <a16:creationId xmlns:a16="http://schemas.microsoft.com/office/drawing/2014/main" id="{529CC68E-9F6E-42A4-8676-6D230B976D68}"/>
              </a:ext>
            </a:extLst>
          </p:cNvPr>
          <p:cNvSpPr/>
          <p:nvPr/>
        </p:nvSpPr>
        <p:spPr>
          <a:xfrm>
            <a:off x="1181088" y="-37950"/>
            <a:ext cx="7962912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E4F8DDF9-E9FB-4EEC-A9D1-D9F256168DDB}"/>
              </a:ext>
            </a:extLst>
          </p:cNvPr>
          <p:cNvSpPr txBox="1"/>
          <p:nvPr/>
        </p:nvSpPr>
        <p:spPr>
          <a:xfrm>
            <a:off x="3968657" y="23024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감사합니다</a:t>
            </a:r>
            <a:r>
              <a:rPr lang="en-US" altLang="ko-KR" sz="2000" b="1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NanumGothic ExtraBold"/>
                <a:sym typeface="NanumGothic ExtraBold"/>
              </a:rPr>
              <a:t>.</a:t>
            </a:r>
            <a:endParaRPr sz="2000" b="1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82522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593285" y="1725379"/>
            <a:ext cx="3803036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스터디원 1 :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성현우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전자전기공학부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19)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스터디원 2 : 이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은세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전자전기공학부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21)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스터디원 3 :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김지호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에너지시스템공학부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16)</a:t>
            </a:r>
            <a:endParaRPr lang="en-US" altLang="ko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스터디원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4 :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정서현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응용통계학과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19)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2AED85D-682C-4316-8EA2-EF60832CE0DE}"/>
              </a:ext>
            </a:extLst>
          </p:cNvPr>
          <p:cNvGrpSpPr/>
          <p:nvPr/>
        </p:nvGrpSpPr>
        <p:grpSpPr>
          <a:xfrm>
            <a:off x="5808530" y="1375877"/>
            <a:ext cx="2716541" cy="2391747"/>
            <a:chOff x="5808530" y="1421526"/>
            <a:chExt cx="2716541" cy="239174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A72CA8D-B6B8-4EB5-AC38-0C616B20938D}"/>
                </a:ext>
              </a:extLst>
            </p:cNvPr>
            <p:cNvSpPr/>
            <p:nvPr/>
          </p:nvSpPr>
          <p:spPr>
            <a:xfrm>
              <a:off x="5808530" y="1981201"/>
              <a:ext cx="2716541" cy="1832072"/>
            </a:xfrm>
            <a:prstGeom prst="rect">
              <a:avLst/>
            </a:prstGeom>
            <a:solidFill>
              <a:srgbClr val="CCCCC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016371F-2C64-D4AA-E13C-4ABEE0511FAE}"/>
                </a:ext>
              </a:extLst>
            </p:cNvPr>
            <p:cNvSpPr txBox="1"/>
            <p:nvPr/>
          </p:nvSpPr>
          <p:spPr>
            <a:xfrm>
              <a:off x="5808530" y="1421526"/>
              <a:ext cx="2715491" cy="507831"/>
            </a:xfrm>
            <a:prstGeom prst="rect">
              <a:avLst/>
            </a:prstGeom>
            <a:solidFill>
              <a:srgbClr val="182240"/>
            </a:solidFill>
            <a:ln w="28575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solidFill>
                    <a:schemeClr val="bg1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정기 회의 일정</a:t>
              </a:r>
              <a:endParaRPr lang="en-US" altLang="ko-KR" b="1" dirty="0">
                <a:solidFill>
                  <a:schemeClr val="bg1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endParaRPr>
            </a:p>
            <a:p>
              <a:pPr algn="ctr"/>
              <a:r>
                <a:rPr lang="ko-KR" altLang="en-US" sz="1300" dirty="0">
                  <a:solidFill>
                    <a:schemeClr val="bg1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매주 금요일 </a:t>
              </a:r>
              <a:r>
                <a:rPr lang="en-US" altLang="ko-KR" sz="1300" dirty="0">
                  <a:solidFill>
                    <a:schemeClr val="bg1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18:00 ~ 19:30 (</a:t>
              </a:r>
              <a:r>
                <a:rPr lang="ko-KR" altLang="en-US" sz="1300" dirty="0">
                  <a:solidFill>
                    <a:schemeClr val="bg1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대면</a:t>
              </a:r>
              <a:r>
                <a:rPr lang="en-US" altLang="ko-KR" sz="1300" dirty="0">
                  <a:solidFill>
                    <a:schemeClr val="bg1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)</a:t>
              </a: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B0EB0B3-C071-491D-ACEE-65F73394A442}"/>
                </a:ext>
              </a:extLst>
            </p:cNvPr>
            <p:cNvGrpSpPr/>
            <p:nvPr/>
          </p:nvGrpSpPr>
          <p:grpSpPr>
            <a:xfrm>
              <a:off x="5867346" y="2071127"/>
              <a:ext cx="2609133" cy="1669235"/>
              <a:chOff x="7024707" y="1756005"/>
              <a:chExt cx="5576870" cy="3276092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3EE9E10E-009D-4AE1-95D7-045103969A4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504" t="10430" r="2743" b="2830"/>
              <a:stretch/>
            </p:blipFill>
            <p:spPr>
              <a:xfrm>
                <a:off x="7024707" y="1756005"/>
                <a:ext cx="2777507" cy="1877654"/>
              </a:xfrm>
              <a:prstGeom prst="rect">
                <a:avLst/>
              </a:prstGeom>
            </p:spPr>
          </p:pic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B843806F-F226-4576-BFEA-E626DEC1B1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238" r="2743"/>
              <a:stretch/>
            </p:blipFill>
            <p:spPr>
              <a:xfrm>
                <a:off x="9824070" y="1756005"/>
                <a:ext cx="2777507" cy="1877654"/>
              </a:xfrm>
              <a:prstGeom prst="rect">
                <a:avLst/>
              </a:prstGeom>
            </p:spPr>
          </p:pic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13D26BDF-56CB-499D-8FCD-EDF9BB60BD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24707" y="3776757"/>
                <a:ext cx="5576870" cy="1255340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목차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2" name="Google Shape;67;p14">
            <a:extLst>
              <a:ext uri="{FF2B5EF4-FFF2-40B4-BE49-F238E27FC236}">
                <a16:creationId xmlns:a16="http://schemas.microsoft.com/office/drawing/2014/main" id="{3ABDBC44-20C0-2E51-8B79-DD83283242F0}"/>
              </a:ext>
            </a:extLst>
          </p:cNvPr>
          <p:cNvSpPr txBox="1"/>
          <p:nvPr/>
        </p:nvSpPr>
        <p:spPr>
          <a:xfrm>
            <a:off x="1593285" y="1509935"/>
            <a:ext cx="6440225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01.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스터디 개요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02. SNN(Spiking Neural Network)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이론 소개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03.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논문 리뷰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CMOS SNN network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01.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스터디 개요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pic>
        <p:nvPicPr>
          <p:cNvPr id="17" name="Picture 2" descr="밑바닥부터 시작하는 딥러닝 ">
            <a:extLst>
              <a:ext uri="{FF2B5EF4-FFF2-40B4-BE49-F238E27FC236}">
                <a16:creationId xmlns:a16="http://schemas.microsoft.com/office/drawing/2014/main" id="{78A3A618-A014-4184-8928-25A8954C0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975" y="1427435"/>
            <a:ext cx="2205392" cy="283325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4AC47E1-B292-45F0-903A-D49FE8CA958B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사용 교재 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: 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밑바닥부터 시작하는 딥러닝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1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63B8B-1575-48ED-8551-A8B976EE7946}"/>
              </a:ext>
            </a:extLst>
          </p:cNvPr>
          <p:cNvSpPr txBox="1"/>
          <p:nvPr/>
        </p:nvSpPr>
        <p:spPr>
          <a:xfrm>
            <a:off x="5447913" y="976092"/>
            <a:ext cx="2287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“</a:t>
            </a:r>
            <a:r>
              <a:rPr lang="ko-KR" altLang="en-US" b="1" dirty="0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딥러닝 기초 이론 학습</a:t>
            </a:r>
            <a:r>
              <a:rPr lang="en-US" altLang="ko-KR" b="1" dirty="0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/</a:t>
            </a:r>
            <a:r>
              <a:rPr lang="ko-KR" altLang="en-US" b="1" dirty="0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실습</a:t>
            </a:r>
            <a:r>
              <a:rPr lang="en-US" altLang="ko-KR" b="1" dirty="0">
                <a:solidFill>
                  <a:srgbClr val="FF0000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”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4711BD0-1CE6-4335-8E68-46B12B0F4160}"/>
              </a:ext>
            </a:extLst>
          </p:cNvPr>
          <p:cNvGrpSpPr/>
          <p:nvPr/>
        </p:nvGrpSpPr>
        <p:grpSpPr>
          <a:xfrm>
            <a:off x="5529635" y="1484335"/>
            <a:ext cx="3157451" cy="1521195"/>
            <a:chOff x="5604164" y="1479700"/>
            <a:chExt cx="3447116" cy="156942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E4BFF0C-1CF2-4D79-9112-841357B117B8}"/>
                </a:ext>
              </a:extLst>
            </p:cNvPr>
            <p:cNvSpPr txBox="1"/>
            <p:nvPr/>
          </p:nvSpPr>
          <p:spPr>
            <a:xfrm>
              <a:off x="5631978" y="1508933"/>
              <a:ext cx="3373582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300" b="1" dirty="0">
                  <a:solidFill>
                    <a:srgbClr val="FF0000"/>
                  </a:solidFill>
                  <a:highlight>
                    <a:srgbClr val="FFFF00"/>
                  </a:highlight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“</a:t>
              </a:r>
              <a:r>
                <a:rPr lang="ko-KR" altLang="en-US" sz="1300" b="1" dirty="0" err="1">
                  <a:solidFill>
                    <a:srgbClr val="FF0000"/>
                  </a:solidFill>
                  <a:highlight>
                    <a:srgbClr val="FFFF00"/>
                  </a:highlight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퍼셉트론</a:t>
              </a:r>
              <a:r>
                <a:rPr lang="ko-KR" altLang="en-US" sz="1300" b="1" dirty="0">
                  <a:solidFill>
                    <a:srgbClr val="FF0000"/>
                  </a:solidFill>
                  <a:highlight>
                    <a:srgbClr val="FFFF00"/>
                  </a:highlight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 이론</a:t>
              </a:r>
              <a:r>
                <a:rPr lang="en-US" altLang="ko-KR" sz="1300" b="1" dirty="0">
                  <a:solidFill>
                    <a:srgbClr val="FF0000"/>
                  </a:solidFill>
                  <a:highlight>
                    <a:srgbClr val="FFFF00"/>
                  </a:highlight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”</a:t>
              </a:r>
            </a:p>
            <a:p>
              <a:r>
                <a:rPr lang="en-US" altLang="ko-KR" sz="13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+ </a:t>
              </a:r>
              <a:r>
                <a:rPr lang="ko-KR" altLang="en-US" sz="13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논리 게이트의</a:t>
              </a:r>
              <a:r>
                <a:rPr lang="en-US" altLang="ko-KR" sz="13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 MOSFET</a:t>
              </a:r>
              <a:r>
                <a:rPr lang="ko-KR" altLang="en-US" sz="13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을 통한 구현</a:t>
              </a:r>
            </a:p>
          </p:txBody>
        </p:sp>
        <p:pic>
          <p:nvPicPr>
            <p:cNvPr id="15" name="Picture 4" descr="밑바닥부터 시작하는 딥러닝] 퍼셉트론으로 XOR 게이트 구현하기 in python 파이썬">
              <a:extLst>
                <a:ext uri="{FF2B5EF4-FFF2-40B4-BE49-F238E27FC236}">
                  <a16:creationId xmlns:a16="http://schemas.microsoft.com/office/drawing/2014/main" id="{1887BE30-DDA6-4905-9E50-169F019AAA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5111" y="2001673"/>
              <a:ext cx="2091687" cy="1047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E4BB27F-A0A5-42C5-B391-8B75F93EA8D8}"/>
                </a:ext>
              </a:extLst>
            </p:cNvPr>
            <p:cNvSpPr/>
            <p:nvPr/>
          </p:nvSpPr>
          <p:spPr>
            <a:xfrm>
              <a:off x="5604164" y="1479700"/>
              <a:ext cx="3447116" cy="156942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3F3E2962-E95C-4D5F-BF73-C0F738B52B34}"/>
              </a:ext>
            </a:extLst>
          </p:cNvPr>
          <p:cNvGrpSpPr/>
          <p:nvPr/>
        </p:nvGrpSpPr>
        <p:grpSpPr>
          <a:xfrm>
            <a:off x="5529635" y="3205996"/>
            <a:ext cx="3157451" cy="1630629"/>
            <a:chOff x="5604164" y="3205996"/>
            <a:chExt cx="3447116" cy="180034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4D8C5C0-0EFF-458E-B456-B17BE5868A75}"/>
                </a:ext>
              </a:extLst>
            </p:cNvPr>
            <p:cNvSpPr txBox="1"/>
            <p:nvPr/>
          </p:nvSpPr>
          <p:spPr>
            <a:xfrm>
              <a:off x="5604164" y="3205996"/>
              <a:ext cx="3373582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300" b="1" dirty="0">
                  <a:solidFill>
                    <a:srgbClr val="FF0000"/>
                  </a:solidFill>
                  <a:highlight>
                    <a:srgbClr val="FFFF00"/>
                  </a:highlight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“CNN”</a:t>
              </a:r>
            </a:p>
            <a:p>
              <a:r>
                <a:rPr lang="en-US" altLang="ko-KR" sz="13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+ </a:t>
              </a:r>
              <a:r>
                <a:rPr lang="ko-KR" altLang="en-US" sz="13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이미지 처리를 위한 </a:t>
              </a:r>
              <a:r>
                <a:rPr lang="en-US" altLang="ko-KR" sz="13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CNN </a:t>
              </a:r>
              <a:r>
                <a:rPr lang="ko-KR" altLang="en-US" sz="13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이론 학습</a:t>
              </a:r>
            </a:p>
          </p:txBody>
        </p:sp>
        <p:pic>
          <p:nvPicPr>
            <p:cNvPr id="14" name="그림 13" descr="도표, 라인, 그래프, 스크린샷이(가) 표시된 사진&#10;&#10;자동 생성된 설명">
              <a:extLst>
                <a:ext uri="{FF2B5EF4-FFF2-40B4-BE49-F238E27FC236}">
                  <a16:creationId xmlns:a16="http://schemas.microsoft.com/office/drawing/2014/main" id="{A8A5A602-2516-4874-98A3-074501CDC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78854" y="3729216"/>
              <a:ext cx="2497735" cy="12219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FAAF6B8-F317-4290-B9CF-6973C2D49DFF}"/>
                </a:ext>
              </a:extLst>
            </p:cNvPr>
            <p:cNvSpPr/>
            <p:nvPr/>
          </p:nvSpPr>
          <p:spPr>
            <a:xfrm>
              <a:off x="5604164" y="3205996"/>
              <a:ext cx="3447116" cy="1800344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098" name="Picture 2" descr="채점, 빨간색동그라미, 빨간펜, 밑줄일러스트, 별표, 사진,이미지,일러스트,캘리그라피 - pepper83작가">
            <a:extLst>
              <a:ext uri="{FF2B5EF4-FFF2-40B4-BE49-F238E27FC236}">
                <a16:creationId xmlns:a16="http://schemas.microsoft.com/office/drawing/2014/main" id="{9C836CF5-F08B-493F-813A-CA6E61C5D1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786" b="77174"/>
          <a:stretch/>
        </p:blipFill>
        <p:spPr bwMode="auto">
          <a:xfrm>
            <a:off x="3696088" y="976092"/>
            <a:ext cx="1181100" cy="117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채점, 빨간색동그라미, 빨간펜, 밑줄일러스트, 별표, 사진,이미지,일러스트,캘리그라피 - pepper83작가">
            <a:extLst>
              <a:ext uri="{FF2B5EF4-FFF2-40B4-BE49-F238E27FC236}">
                <a16:creationId xmlns:a16="http://schemas.microsoft.com/office/drawing/2014/main" id="{87F6171E-E47D-4AC4-AF35-1F86354F6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786" b="77174"/>
          <a:stretch/>
        </p:blipFill>
        <p:spPr bwMode="auto">
          <a:xfrm flipV="1">
            <a:off x="3696088" y="3075178"/>
            <a:ext cx="1181100" cy="117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투명배경그림, png, text, 화살표, 빨간펜, 사진,이미지,일러스트,캘리그라피 - Rainbow Pop작가">
            <a:extLst>
              <a:ext uri="{FF2B5EF4-FFF2-40B4-BE49-F238E27FC236}">
                <a16:creationId xmlns:a16="http://schemas.microsoft.com/office/drawing/2014/main" id="{9FD96F43-3164-4041-AD06-0B4D8624F7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227" b="83191"/>
          <a:stretch/>
        </p:blipFill>
        <p:spPr bwMode="auto">
          <a:xfrm>
            <a:off x="3696089" y="2018315"/>
            <a:ext cx="1766192" cy="864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721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01.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스터디 개요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AC47E1-B292-45F0-903A-D49FE8CA958B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반도체 소자 및 회로 기초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(MOSFET)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5AD982B-1125-4846-9061-671293846606}"/>
              </a:ext>
            </a:extLst>
          </p:cNvPr>
          <p:cNvGrpSpPr/>
          <p:nvPr/>
        </p:nvGrpSpPr>
        <p:grpSpPr>
          <a:xfrm>
            <a:off x="924777" y="1279814"/>
            <a:ext cx="3241962" cy="1746552"/>
            <a:chOff x="5101727" y="644893"/>
            <a:chExt cx="3886200" cy="1939100"/>
          </a:xfrm>
        </p:grpSpPr>
        <p:pic>
          <p:nvPicPr>
            <p:cNvPr id="9" name="Picture 8" descr="반도체학과 재학생이 알려주는 MOSFET">
              <a:extLst>
                <a:ext uri="{FF2B5EF4-FFF2-40B4-BE49-F238E27FC236}">
                  <a16:creationId xmlns:a16="http://schemas.microsoft.com/office/drawing/2014/main" id="{CBBB62C1-64CE-4DC7-875C-1BCD927DB0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9038" y="644893"/>
              <a:ext cx="2351578" cy="15790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1C6B860-89CD-4519-B79B-6F05545DE8D8}"/>
                </a:ext>
              </a:extLst>
            </p:cNvPr>
            <p:cNvSpPr txBox="1"/>
            <p:nvPr/>
          </p:nvSpPr>
          <p:spPr>
            <a:xfrm>
              <a:off x="5101727" y="2242285"/>
              <a:ext cx="3886200" cy="34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700" b="1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반도체 소자 및 회로 기초 </a:t>
              </a:r>
              <a:r>
                <a:rPr lang="en-US" altLang="ko-KR" sz="700" b="1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(MOSFET)</a:t>
              </a:r>
            </a:p>
            <a:p>
              <a:pPr algn="ctr"/>
              <a:r>
                <a:rPr lang="ko-KR" altLang="en-US" sz="700" b="1" dirty="0">
                  <a:solidFill>
                    <a:srgbClr val="FF000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뉴런</a:t>
              </a:r>
              <a:r>
                <a:rPr lang="en-US" altLang="ko-KR" sz="700" b="1" dirty="0">
                  <a:solidFill>
                    <a:srgbClr val="FF000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, </a:t>
              </a:r>
              <a:r>
                <a:rPr lang="ko-KR" altLang="en-US" sz="700" b="1" dirty="0">
                  <a:solidFill>
                    <a:srgbClr val="FF0000"/>
                  </a:solidFill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시냅스 반도체 원리 이해</a:t>
              </a:r>
              <a:r>
                <a:rPr lang="ko-KR" altLang="en-US" sz="700" b="1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를 위한 기초 지식 학습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5378C24-B659-4A1C-BC2F-EC75900A2996}"/>
              </a:ext>
            </a:extLst>
          </p:cNvPr>
          <p:cNvSpPr txBox="1"/>
          <p:nvPr/>
        </p:nvSpPr>
        <p:spPr>
          <a:xfrm>
            <a:off x="5246712" y="845454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 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이론 학습 및 논문 리뷰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1A2C6FA-0DB3-4BD2-BD6C-377EB1F918A4}"/>
              </a:ext>
            </a:extLst>
          </p:cNvPr>
          <p:cNvGrpSpPr/>
          <p:nvPr/>
        </p:nvGrpSpPr>
        <p:grpSpPr>
          <a:xfrm>
            <a:off x="5246712" y="1322757"/>
            <a:ext cx="3042717" cy="1640418"/>
            <a:chOff x="5101727" y="2835668"/>
            <a:chExt cx="3886200" cy="181181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93071E2-7FDE-44F7-BF36-7E5FAB37932D}"/>
                </a:ext>
              </a:extLst>
            </p:cNvPr>
            <p:cNvSpPr txBox="1"/>
            <p:nvPr/>
          </p:nvSpPr>
          <p:spPr>
            <a:xfrm>
              <a:off x="5101727" y="4405738"/>
              <a:ext cx="3886200" cy="241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00" b="1" dirty="0"/>
                <a:t>SNN(Spiking Neural Network) </a:t>
              </a:r>
              <a:r>
                <a:rPr lang="ko-KR" altLang="en-US" sz="700" b="1" dirty="0"/>
                <a:t>이론 학습 및 논문 리뷰</a:t>
              </a:r>
              <a:endParaRPr lang="en-US" altLang="ko-KR" sz="700" b="1" dirty="0"/>
            </a:p>
            <a:p>
              <a:pPr algn="ctr"/>
              <a:r>
                <a:rPr lang="ko-KR" altLang="en-US" sz="700" b="1" dirty="0" err="1">
                  <a:solidFill>
                    <a:srgbClr val="FF0000"/>
                  </a:solidFill>
                </a:rPr>
                <a:t>뉴로모픽</a:t>
              </a:r>
              <a:r>
                <a:rPr lang="ko-KR" altLang="en-US" sz="700" b="1" dirty="0">
                  <a:solidFill>
                    <a:srgbClr val="FF0000"/>
                  </a:solidFill>
                </a:rPr>
                <a:t> 반도체 구현</a:t>
              </a:r>
              <a:r>
                <a:rPr lang="ko-KR" altLang="en-US" sz="700" b="1" dirty="0"/>
                <a:t>을 위한 학습</a:t>
              </a:r>
            </a:p>
          </p:txBody>
        </p:sp>
        <p:pic>
          <p:nvPicPr>
            <p:cNvPr id="15" name="Picture 12" descr="The dynamics of a spiking neural network (SNN): (A) A two layer... |  Download Scientific Diagram">
              <a:extLst>
                <a:ext uri="{FF2B5EF4-FFF2-40B4-BE49-F238E27FC236}">
                  <a16:creationId xmlns:a16="http://schemas.microsoft.com/office/drawing/2014/main" id="{998F8B57-C427-40FE-92E9-D5FAB63D3D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3473" y="2835668"/>
              <a:ext cx="3802708" cy="15702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D63AE74-350A-406C-8E51-34B461F82F49}"/>
              </a:ext>
            </a:extLst>
          </p:cNvPr>
          <p:cNvGrpSpPr/>
          <p:nvPr/>
        </p:nvGrpSpPr>
        <p:grpSpPr>
          <a:xfrm>
            <a:off x="1281975" y="3357129"/>
            <a:ext cx="2739076" cy="1779041"/>
            <a:chOff x="1408975" y="3269625"/>
            <a:chExt cx="2885086" cy="187387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E7085681-83C9-47C5-8749-FA5392F59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08975" y="3269625"/>
              <a:ext cx="1330911" cy="1789845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A88D38B-18F5-484F-9717-B71875728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78513" y="3269625"/>
              <a:ext cx="1515548" cy="1873875"/>
            </a:xfrm>
            <a:prstGeom prst="rect">
              <a:avLst/>
            </a:prstGeom>
          </p:spPr>
        </p:pic>
      </p:grpSp>
      <p:pic>
        <p:nvPicPr>
          <p:cNvPr id="21" name="Picture 8" descr="화살표, 색연필, 색연필화살표, 빨간화살표, ppt, 사진,이미지,일러스트,캘리그라피 - RAONI작가">
            <a:extLst>
              <a:ext uri="{FF2B5EF4-FFF2-40B4-BE49-F238E27FC236}">
                <a16:creationId xmlns:a16="http://schemas.microsoft.com/office/drawing/2014/main" id="{939AB4D6-6069-45AB-8325-DE08D4B5DC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70" t="11214" r="27447" b="57725"/>
          <a:stretch/>
        </p:blipFill>
        <p:spPr bwMode="auto">
          <a:xfrm rot="11160508">
            <a:off x="2402366" y="3070785"/>
            <a:ext cx="130863" cy="24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8" descr="화살표, 색연필, 색연필화살표, 빨간화살표, ppt, 사진,이미지,일러스트,캘리그라피 - RAONI작가">
            <a:extLst>
              <a:ext uri="{FF2B5EF4-FFF2-40B4-BE49-F238E27FC236}">
                <a16:creationId xmlns:a16="http://schemas.microsoft.com/office/drawing/2014/main" id="{9ECD6F27-0AE3-4768-B229-7678633EED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70" t="11214" r="27447" b="57725"/>
          <a:stretch/>
        </p:blipFill>
        <p:spPr bwMode="auto">
          <a:xfrm rot="11160508">
            <a:off x="6624905" y="3061723"/>
            <a:ext cx="130863" cy="24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6E227FA5-6DE5-492F-B1F8-339D5BA8144A}"/>
              </a:ext>
            </a:extLst>
          </p:cNvPr>
          <p:cNvGrpSpPr/>
          <p:nvPr/>
        </p:nvGrpSpPr>
        <p:grpSpPr>
          <a:xfrm>
            <a:off x="5014342" y="3318896"/>
            <a:ext cx="3351988" cy="1812619"/>
            <a:chOff x="4937441" y="3318337"/>
            <a:chExt cx="3351988" cy="1812619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6E79D60-14FC-4144-9AAB-90F93032F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937441" y="3385455"/>
              <a:ext cx="1917230" cy="904309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93B48E5D-2817-4AB8-8443-4E969F74A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4683" y="3318337"/>
              <a:ext cx="1434746" cy="177684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3C4DCA6-C4E5-4B45-96F5-7C9361FC5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132184" y="4298046"/>
              <a:ext cx="1722487" cy="8329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8005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" name="Picture 20" descr="강조표시, 강조, 밑줄, 강조png, 중요, 사진,이미지,일러스트,캘리그라피 - pepper83작가">
            <a:extLst>
              <a:ext uri="{FF2B5EF4-FFF2-40B4-BE49-F238E27FC236}">
                <a16:creationId xmlns:a16="http://schemas.microsoft.com/office/drawing/2014/main" id="{C949DF5C-37AF-4185-9904-DB79074892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6" t="25374" r="45888" b="59695"/>
          <a:stretch/>
        </p:blipFill>
        <p:spPr bwMode="auto">
          <a:xfrm>
            <a:off x="3485319" y="1496291"/>
            <a:ext cx="5485806" cy="2079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02. SNN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이론 소개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397F57-587C-4761-BF62-681CC25A9F7B}"/>
              </a:ext>
            </a:extLst>
          </p:cNvPr>
          <p:cNvSpPr txBox="1"/>
          <p:nvPr/>
        </p:nvSpPr>
        <p:spPr>
          <a:xfrm>
            <a:off x="2921195" y="1723208"/>
            <a:ext cx="11769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0" dirty="0">
                <a:solidFill>
                  <a:srgbClr val="19264B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S</a:t>
            </a:r>
            <a:endParaRPr lang="ko-KR" altLang="en-US" sz="12000" dirty="0">
              <a:solidFill>
                <a:srgbClr val="19264B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73E8DC-0061-46CF-A747-7695CE07451F}"/>
              </a:ext>
            </a:extLst>
          </p:cNvPr>
          <p:cNvSpPr txBox="1"/>
          <p:nvPr/>
        </p:nvSpPr>
        <p:spPr>
          <a:xfrm>
            <a:off x="4183078" y="1723208"/>
            <a:ext cx="11769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0" dirty="0">
                <a:solidFill>
                  <a:srgbClr val="76717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N</a:t>
            </a:r>
            <a:endParaRPr lang="ko-KR" altLang="en-US" sz="12000" dirty="0">
              <a:solidFill>
                <a:srgbClr val="76717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4EA84D-3B21-4116-8388-1C82AF2ACAF8}"/>
              </a:ext>
            </a:extLst>
          </p:cNvPr>
          <p:cNvSpPr txBox="1"/>
          <p:nvPr/>
        </p:nvSpPr>
        <p:spPr>
          <a:xfrm>
            <a:off x="5360004" y="1723208"/>
            <a:ext cx="126188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0" dirty="0">
                <a:solidFill>
                  <a:srgbClr val="9297A6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N</a:t>
            </a:r>
            <a:endParaRPr lang="ko-KR" altLang="en-US" sz="12000" dirty="0">
              <a:solidFill>
                <a:srgbClr val="9297A6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F7D8AF-573C-44EE-A983-B8BDC8052DF8}"/>
              </a:ext>
            </a:extLst>
          </p:cNvPr>
          <p:cNvSpPr txBox="1"/>
          <p:nvPr/>
        </p:nvSpPr>
        <p:spPr>
          <a:xfrm>
            <a:off x="2355175" y="2692704"/>
            <a:ext cx="130676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rgbClr val="19264B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piking</a:t>
            </a:r>
            <a:endParaRPr lang="ko-KR" altLang="en-US" sz="3000" dirty="0">
              <a:solidFill>
                <a:srgbClr val="19264B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92AA6F-FD47-4826-84B8-D80BE85FAA53}"/>
              </a:ext>
            </a:extLst>
          </p:cNvPr>
          <p:cNvSpPr txBox="1"/>
          <p:nvPr/>
        </p:nvSpPr>
        <p:spPr>
          <a:xfrm>
            <a:off x="4986942" y="2692704"/>
            <a:ext cx="11336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 err="1">
                <a:solidFill>
                  <a:srgbClr val="76717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eural</a:t>
            </a:r>
            <a:endParaRPr lang="ko-KR" altLang="en-US" sz="3000" dirty="0">
              <a:solidFill>
                <a:srgbClr val="76717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73F660-70FB-427D-9905-0F5917D4765E}"/>
              </a:ext>
            </a:extLst>
          </p:cNvPr>
          <p:cNvSpPr txBox="1"/>
          <p:nvPr/>
        </p:nvSpPr>
        <p:spPr>
          <a:xfrm>
            <a:off x="7037604" y="2692704"/>
            <a:ext cx="154080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 err="1">
                <a:solidFill>
                  <a:srgbClr val="9297A6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etwork</a:t>
            </a:r>
            <a:endParaRPr lang="ko-KR" altLang="en-US" sz="3000" dirty="0">
              <a:solidFill>
                <a:srgbClr val="9297A6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pic>
        <p:nvPicPr>
          <p:cNvPr id="1038" name="Picture 14" descr="강조표시, 강조, 밑줄, 강조png, 중요, 사진,이미지,일러스트,캘리그라피 - pepper83작가">
            <a:extLst>
              <a:ext uri="{FF2B5EF4-FFF2-40B4-BE49-F238E27FC236}">
                <a16:creationId xmlns:a16="http://schemas.microsoft.com/office/drawing/2014/main" id="{21F09D41-62F8-478A-B68B-9FFAFCCBD8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13" b="79475"/>
          <a:stretch/>
        </p:blipFill>
        <p:spPr bwMode="auto">
          <a:xfrm>
            <a:off x="1408974" y="3246702"/>
            <a:ext cx="2216261" cy="20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화살표, 화살표그림, 색연필, 색연필그림, 분필, 사진,이미지,일러스트,캘리그라피 - onoff작가">
            <a:extLst>
              <a:ext uri="{FF2B5EF4-FFF2-40B4-BE49-F238E27FC236}">
                <a16:creationId xmlns:a16="http://schemas.microsoft.com/office/drawing/2014/main" id="{2FBED98C-6C45-41D2-9955-921B55F327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33" t="3886" r="2994" b="74163"/>
          <a:stretch/>
        </p:blipFill>
        <p:spPr bwMode="auto">
          <a:xfrm rot="16200000">
            <a:off x="1634708" y="3348031"/>
            <a:ext cx="665932" cy="687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화살표, 화살표그림, 색연필, 색연필그림, 분필, 사진,이미지,일러스트,캘리그라피 - onoff작가">
            <a:extLst>
              <a:ext uri="{FF2B5EF4-FFF2-40B4-BE49-F238E27FC236}">
                <a16:creationId xmlns:a16="http://schemas.microsoft.com/office/drawing/2014/main" id="{7E96CB17-886A-4051-A226-FC59FE20D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33" t="3886" r="2994" b="74163"/>
          <a:stretch/>
        </p:blipFill>
        <p:spPr bwMode="auto">
          <a:xfrm rot="16200000" flipH="1">
            <a:off x="4153037" y="1142668"/>
            <a:ext cx="665932" cy="687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62246F9E-C187-44A1-B899-4EAD5E783D59}"/>
              </a:ext>
            </a:extLst>
          </p:cNvPr>
          <p:cNvSpPr txBox="1"/>
          <p:nvPr/>
        </p:nvSpPr>
        <p:spPr>
          <a:xfrm>
            <a:off x="4824086" y="1153272"/>
            <a:ext cx="2734994" cy="453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sz="20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인공신경망의 한 종류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47B961-DAE9-4B38-8702-3B0CB4BDF149}"/>
              </a:ext>
            </a:extLst>
          </p:cNvPr>
          <p:cNvSpPr txBox="1"/>
          <p:nvPr/>
        </p:nvSpPr>
        <p:spPr>
          <a:xfrm>
            <a:off x="2257738" y="3513364"/>
            <a:ext cx="2734994" cy="453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Spiking</a:t>
            </a:r>
            <a:r>
              <a:rPr lang="ko-KR" altLang="en-US" sz="20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이 정보의 단위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38D0A60-08A7-4D07-89F9-45DEE8C0DFA1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이란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?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137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3.20988E-6 L -0.17049 3.20988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2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3.20988E-6 L -0.02934 3.20988E-6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3.20988E-6 L 0.06893 3.20988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33" grpId="0"/>
      <p:bldP spid="34" grpId="0"/>
      <p:bldP spid="35" grpId="0"/>
      <p:bldP spid="45" grpId="0"/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6EBACFC-7380-4ED6-95A0-BC5620539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963" y="2142962"/>
            <a:ext cx="7790037" cy="2116033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02. SNN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이론 소개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95C596-6171-45E9-8BEE-5A26B43CAB78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의 정보처리 방식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7B5C16E-3FC6-43F8-A56C-3C38D4A5E2F9}"/>
              </a:ext>
            </a:extLst>
          </p:cNvPr>
          <p:cNvSpPr/>
          <p:nvPr/>
        </p:nvSpPr>
        <p:spPr>
          <a:xfrm>
            <a:off x="1408974" y="1295128"/>
            <a:ext cx="7468326" cy="73059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ko-KR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기존 딥러닝 네트워크들</a:t>
            </a:r>
            <a:r>
              <a:rPr kumimoji="0" lang="en-US" altLang="ko-KR" sz="13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(MLP, RNN, CNN </a:t>
            </a:r>
            <a:r>
              <a:rPr kumimoji="0" lang="ko-KR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등</a:t>
            </a:r>
            <a:r>
              <a:rPr kumimoji="0" lang="en-US" altLang="ko-KR" sz="13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)</a:t>
            </a:r>
            <a:r>
              <a:rPr kumimoji="0" lang="ko-KR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이 </a:t>
            </a:r>
            <a:r>
              <a:rPr lang="en-US" altLang="ko-KR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Tensor </a:t>
            </a:r>
            <a:r>
              <a:rPr lang="ko-KR" altLang="en-US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혹은 실수 값</a:t>
            </a:r>
            <a:r>
              <a:rPr lang="en-US" altLang="ko-KR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(float)</a:t>
            </a:r>
            <a:r>
              <a:rPr lang="ko-KR" altLang="en-US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주고 받는 것에 비해 </a:t>
            </a:r>
            <a:br>
              <a:rPr lang="en-US" altLang="ko-KR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</a:br>
            <a:r>
              <a:rPr lang="ko-KR" altLang="en-US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특정 뉴런에서 특정 시간에 </a:t>
            </a:r>
            <a:r>
              <a:rPr lang="en-US" altLang="ko-KR" sz="1300" kern="1200" dirty="0">
                <a:solidFill>
                  <a:srgbClr val="FF0000"/>
                </a:solidFill>
                <a:highlight>
                  <a:srgbClr val="FFFF00"/>
                </a:highlight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Spike</a:t>
            </a:r>
            <a:r>
              <a:rPr lang="ko-KR" altLang="en-US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가 발생했는지에 대한 </a:t>
            </a:r>
            <a:r>
              <a:rPr lang="ko-KR" altLang="en-US" sz="1300" kern="1200" dirty="0">
                <a:solidFill>
                  <a:srgbClr val="FF505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이산적인 정보만</a:t>
            </a:r>
            <a:r>
              <a:rPr lang="ko-KR" altLang="en-US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주고 받음</a:t>
            </a:r>
            <a:r>
              <a:rPr lang="en-US" altLang="ko-KR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  <a:endParaRPr kumimoji="0" lang="en-US" altLang="ko-KR" sz="13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4829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02. SNN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이론 소개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79BDB6-C36D-4629-A29F-824418E603D7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의 장점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712935-F6F4-4775-BCAA-A0F5D728639D}"/>
              </a:ext>
            </a:extLst>
          </p:cNvPr>
          <p:cNvSpPr txBox="1"/>
          <p:nvPr/>
        </p:nvSpPr>
        <p:spPr>
          <a:xfrm>
            <a:off x="1408951" y="3090315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의 한계점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698A16B-9106-4050-8DD8-166AAED3039D}"/>
              </a:ext>
            </a:extLst>
          </p:cNvPr>
          <p:cNvGrpSpPr/>
          <p:nvPr/>
        </p:nvGrpSpPr>
        <p:grpSpPr>
          <a:xfrm>
            <a:off x="1536641" y="1210146"/>
            <a:ext cx="3163050" cy="1869627"/>
            <a:chOff x="1408951" y="1210146"/>
            <a:chExt cx="3163050" cy="1869627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74EE0F0-9D6D-4418-B046-7A215BDBCE64}"/>
                </a:ext>
              </a:extLst>
            </p:cNvPr>
            <p:cNvSpPr/>
            <p:nvPr/>
          </p:nvSpPr>
          <p:spPr>
            <a:xfrm>
              <a:off x="1408975" y="1211400"/>
              <a:ext cx="3163026" cy="1868373"/>
            </a:xfrm>
            <a:prstGeom prst="rect">
              <a:avLst/>
            </a:prstGeom>
            <a:solidFill>
              <a:srgbClr val="E7E8E8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altLang="ko-KR" sz="10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012CFA0-B67E-4DCE-A1B9-F14D1A6A99DD}"/>
                </a:ext>
              </a:extLst>
            </p:cNvPr>
            <p:cNvSpPr/>
            <p:nvPr/>
          </p:nvSpPr>
          <p:spPr>
            <a:xfrm>
              <a:off x="1408951" y="1210146"/>
              <a:ext cx="3163026" cy="328590"/>
            </a:xfrm>
            <a:prstGeom prst="rect">
              <a:avLst/>
            </a:prstGeom>
            <a:solidFill>
              <a:srgbClr val="18224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1. </a:t>
              </a:r>
              <a:r>
                <a:rPr lang="ko-KR" altLang="en-US" sz="1200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낮은 전력 소모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C7E2C4E-D239-417F-AA14-2FF23606740C}"/>
                </a:ext>
              </a:extLst>
            </p:cNvPr>
            <p:cNvSpPr txBox="1"/>
            <p:nvPr/>
          </p:nvSpPr>
          <p:spPr>
            <a:xfrm>
              <a:off x="1408951" y="1726031"/>
              <a:ext cx="3163026" cy="11553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Spike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의 누적에 의한 활동전위가 </a:t>
              </a:r>
              <a:r>
                <a:rPr lang="ko-KR" altLang="en-US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임계점을 넘으면 </a:t>
              </a:r>
              <a:r>
                <a:rPr lang="en-US" altLang="ko-KR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Spike</a:t>
              </a:r>
              <a:r>
                <a:rPr lang="ko-KR" altLang="en-US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를 보내는 단순한 구조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로 구성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.</a:t>
              </a:r>
            </a:p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아날로그</a:t>
              </a:r>
              <a:r>
                <a:rPr lang="ko-KR" altLang="en-US" sz="900" dirty="0">
                  <a:solidFill>
                    <a:srgbClr val="FF000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 </a:t>
              </a:r>
              <a:r>
                <a:rPr lang="ko-KR" altLang="en-US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반도체 회로로 구현이 가능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하여 회로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(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트랜지스터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) 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레벨에서 직접적으로 신경망 구동을 설계 가능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.</a:t>
              </a:r>
            </a:p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SNN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이 상용화될 경우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, 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Robotics, Edge computing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 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분야가 특히 수혜를 볼 것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.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010352B-5D11-4246-8CA7-8667B1674976}"/>
              </a:ext>
            </a:extLst>
          </p:cNvPr>
          <p:cNvGrpSpPr/>
          <p:nvPr/>
        </p:nvGrpSpPr>
        <p:grpSpPr>
          <a:xfrm>
            <a:off x="1536640" y="3427406"/>
            <a:ext cx="6953413" cy="1539783"/>
            <a:chOff x="1408962" y="1211400"/>
            <a:chExt cx="6953413" cy="153978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AB94A35-947B-41A2-B70C-315F50688D40}"/>
                </a:ext>
              </a:extLst>
            </p:cNvPr>
            <p:cNvSpPr/>
            <p:nvPr/>
          </p:nvSpPr>
          <p:spPr>
            <a:xfrm>
              <a:off x="1408974" y="1211400"/>
              <a:ext cx="6953401" cy="1539783"/>
            </a:xfrm>
            <a:prstGeom prst="rect">
              <a:avLst/>
            </a:prstGeom>
            <a:solidFill>
              <a:srgbClr val="E7E8E8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altLang="ko-KR" sz="10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3D704D7-0481-4EC7-9008-67FFE0639C9B}"/>
                </a:ext>
              </a:extLst>
            </p:cNvPr>
            <p:cNvSpPr/>
            <p:nvPr/>
          </p:nvSpPr>
          <p:spPr>
            <a:xfrm>
              <a:off x="1408962" y="1211400"/>
              <a:ext cx="6953390" cy="328590"/>
            </a:xfrm>
            <a:prstGeom prst="rect">
              <a:avLst/>
            </a:prstGeom>
            <a:solidFill>
              <a:srgbClr val="18224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효과적인 학습방법의 부재</a:t>
              </a:r>
              <a:endParaRPr lang="ko-KR" altLang="en-US" sz="1200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D4A6E88-1E83-4D68-9E86-99BBFA3A4D98}"/>
                </a:ext>
              </a:extLst>
            </p:cNvPr>
            <p:cNvSpPr txBox="1"/>
            <p:nvPr/>
          </p:nvSpPr>
          <p:spPr>
            <a:xfrm>
              <a:off x="1408962" y="1747977"/>
              <a:ext cx="6953389" cy="795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여전히 상용화와 거리를 좁히지 못하게끔 하는 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SNN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의 가장 큰 한계점은 </a:t>
              </a:r>
              <a:r>
                <a:rPr lang="en-US" altLang="ko-KR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SNN</a:t>
              </a:r>
              <a:r>
                <a:rPr lang="ko-KR" altLang="en-US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의 효과적인 학습방법을 아직 찾지 못했다는 점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.</a:t>
              </a:r>
            </a:p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STDP, </a:t>
              </a:r>
              <a:r>
                <a:rPr lang="en-US" altLang="ko-KR" sz="900" dirty="0" err="1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ReSuMe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, Dopamine-modulated STDP 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등 다양한 학습방법 존재하지만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, 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DNN</a:t>
              </a:r>
              <a:r>
                <a:rPr lang="ko-KR" altLang="en-US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만큼 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SNN</a:t>
              </a:r>
              <a:r>
                <a:rPr lang="ko-KR" altLang="en-US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을 상용화로 이끌 만큼 강력한 학습방법론 아직 전무</a:t>
              </a:r>
              <a:endParaRPr lang="en-US" altLang="ko-KR" sz="9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altLang="ko-KR" sz="9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하지만 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DNN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이 가지고 있지 않은 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SNN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만의 특징들의 장점이 없어지지 않는 한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,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 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SNN </a:t>
              </a:r>
              <a:r>
                <a:rPr lang="ko-KR" altLang="en-US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상용화하기 위한 연구개발이 진행 중</a:t>
              </a:r>
              <a:endParaRPr lang="en-US" altLang="ko-KR" sz="9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95A86B4-FA94-4520-B4AA-49A85424BD43}"/>
              </a:ext>
            </a:extLst>
          </p:cNvPr>
          <p:cNvGrpSpPr/>
          <p:nvPr/>
        </p:nvGrpSpPr>
        <p:grpSpPr>
          <a:xfrm>
            <a:off x="5327004" y="1206850"/>
            <a:ext cx="3163062" cy="1868373"/>
            <a:chOff x="1408939" y="1211400"/>
            <a:chExt cx="3163062" cy="1868373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5C8B517-5758-4BB5-B4A4-467E80725190}"/>
                </a:ext>
              </a:extLst>
            </p:cNvPr>
            <p:cNvSpPr/>
            <p:nvPr/>
          </p:nvSpPr>
          <p:spPr>
            <a:xfrm>
              <a:off x="1408975" y="1211400"/>
              <a:ext cx="3163026" cy="1868373"/>
            </a:xfrm>
            <a:prstGeom prst="rect">
              <a:avLst/>
            </a:prstGeom>
            <a:solidFill>
              <a:srgbClr val="E7E8E8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altLang="ko-KR" sz="10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129C8067-91B8-4798-BD32-527AE678AD6E}"/>
                </a:ext>
              </a:extLst>
            </p:cNvPr>
            <p:cNvSpPr/>
            <p:nvPr/>
          </p:nvSpPr>
          <p:spPr>
            <a:xfrm>
              <a:off x="1408939" y="1221942"/>
              <a:ext cx="3163026" cy="328590"/>
            </a:xfrm>
            <a:prstGeom prst="rect">
              <a:avLst/>
            </a:prstGeom>
            <a:solidFill>
              <a:srgbClr val="18224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2.  Bio-Plausible</a:t>
              </a:r>
              <a:endParaRPr lang="ko-KR" altLang="en-US" sz="1200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FBA4D5C-67D9-41F7-9DF0-E650D0A722AF}"/>
                </a:ext>
              </a:extLst>
            </p:cNvPr>
            <p:cNvSpPr txBox="1"/>
            <p:nvPr/>
          </p:nvSpPr>
          <p:spPr>
            <a:xfrm>
              <a:off x="1408963" y="1550532"/>
              <a:ext cx="3163026" cy="15154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“</a:t>
              </a:r>
              <a:r>
                <a:rPr lang="en-US" altLang="ko-KR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Spiking</a:t>
              </a:r>
              <a:r>
                <a:rPr lang="ko-KR" altLang="en-US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을 이용하여 정보를 전달한다</a:t>
              </a:r>
              <a:r>
                <a:rPr lang="en-US" altLang="ko-KR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.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” </a:t>
              </a:r>
              <a:b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</a:br>
              <a:r>
                <a:rPr lang="en-US" altLang="ko-KR" sz="900" dirty="0">
                  <a:solidFill>
                    <a:srgbClr val="797D8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⇒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 </a:t>
              </a:r>
              <a:r>
                <a:rPr lang="ko-KR" altLang="en-US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실제 동물의 뇌가 그렇게 작동한다는 점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에서 영감</a:t>
              </a:r>
              <a:endParaRPr lang="en-US" altLang="ko-KR" sz="900" dirty="0">
                <a:solidFill>
                  <a:srgbClr val="797D8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ko-KR" altLang="en-US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기존 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DNN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은 신경망을 갱신할 때 </a:t>
              </a:r>
              <a:r>
                <a:rPr lang="ko-KR" altLang="en-US" sz="900" dirty="0" err="1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경사하강법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(Gradient Descent)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과 같은 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Global Optimization Rule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을 사용하는데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, 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이는 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Bio-Plausible(</a:t>
              </a:r>
              <a:r>
                <a:rPr lang="ko-KR" altLang="en-US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생물학적으로 타당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)</a:t>
              </a:r>
              <a:r>
                <a:rPr lang="ko-KR" altLang="en-US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하지 못함</a:t>
              </a:r>
              <a:r>
                <a:rPr lang="en-US" altLang="ko-KR" sz="900" dirty="0">
                  <a:solidFill>
                    <a:srgbClr val="18224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.</a:t>
              </a:r>
            </a:p>
            <a:p>
              <a:pPr marL="180975" marR="0" lvl="0" indent="-180975" algn="l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SNN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은 </a:t>
              </a:r>
              <a:r>
                <a:rPr lang="ko-KR" altLang="en-US" sz="900" dirty="0">
                  <a:solidFill>
                    <a:srgbClr val="FF5050"/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생물학에 기반을 둠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 </a:t>
              </a:r>
              <a:b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</a:b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⇒ 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동물 뇌의 학습방법에 대한 연구 발전함에 따라 </a:t>
              </a:r>
              <a:r>
                <a:rPr lang="en-US" altLang="ko-KR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SNN</a:t>
              </a:r>
              <a:r>
                <a:rPr lang="ko-KR" altLang="en-US" sz="900" dirty="0">
                  <a:solidFill>
                    <a:srgbClr val="F0F1F2">
                      <a:lumMod val="50000"/>
                    </a:srgbClr>
                  </a:solidFill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의 잠재능력 또한 확장 가능</a:t>
              </a:r>
              <a:endParaRPr lang="en-US" altLang="ko-KR" sz="9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8868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3558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02. SNN </a:t>
            </a:r>
            <a:r>
              <a:rPr lang="ko-KR" altLang="en-US" sz="2000" b="1" dirty="0">
                <a:solidFill>
                  <a:srgbClr val="19264B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  <a:cs typeface="NanumGothic ExtraBold"/>
                <a:sym typeface="NanumGothic ExtraBold"/>
              </a:rPr>
              <a:t>이론 소개</a:t>
            </a:r>
            <a:endParaRPr sz="2000" b="1" dirty="0">
              <a:solidFill>
                <a:srgbClr val="19264B"/>
              </a:solidFill>
              <a:latin typeface="SB 어그로 Bold" panose="02020603020101020101" pitchFamily="18" charset="-127"/>
              <a:ea typeface="SB 어그로 Bold" panose="02020603020101020101" pitchFamily="18" charset="-127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64261-08C0-42C8-B37D-F2FC5740CA81}"/>
              </a:ext>
            </a:extLst>
          </p:cNvPr>
          <p:cNvSpPr txBox="1"/>
          <p:nvPr/>
        </p:nvSpPr>
        <p:spPr>
          <a:xfrm>
            <a:off x="1408975" y="882810"/>
            <a:ext cx="2739076" cy="291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SNN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위한 기초 </a:t>
            </a:r>
            <a:r>
              <a:rPr lang="ko-KR" altLang="en-US" sz="1100" kern="1200" dirty="0" err="1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뇌과학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</a:t>
            </a:r>
            <a:r>
              <a:rPr lang="en-US" altLang="ko-KR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: Neuron</a:t>
            </a:r>
            <a:r>
              <a:rPr lang="ko-KR" altLang="en-US" sz="11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의 구조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06E04C1-073E-48AB-88E7-0C38F4B70B0E}"/>
              </a:ext>
            </a:extLst>
          </p:cNvPr>
          <p:cNvSpPr/>
          <p:nvPr/>
        </p:nvSpPr>
        <p:spPr>
          <a:xfrm>
            <a:off x="1408974" y="1295129"/>
            <a:ext cx="3676433" cy="53858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kern="1200" dirty="0">
                <a:solidFill>
                  <a:srgbClr val="18224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Neuron</a:t>
            </a:r>
            <a:r>
              <a:rPr lang="en-US" altLang="ko-KR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 : </a:t>
            </a:r>
            <a:r>
              <a:rPr kumimoji="0" lang="ko-KR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0F1F2">
                    <a:lumMod val="50000"/>
                  </a:srgb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동물의 뇌를 구성하는 가장 작은 단위</a:t>
            </a:r>
            <a:r>
              <a:rPr lang="en-US" altLang="ko-KR" sz="1300" kern="1200" dirty="0">
                <a:solidFill>
                  <a:srgbClr val="F0F1F2">
                    <a:lumMod val="50000"/>
                  </a:srgb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  <a:endParaRPr kumimoji="0" lang="en-US" altLang="ko-KR" sz="1300" b="0" i="0" u="none" strike="noStrike" kern="1200" cap="none" spc="0" normalizeH="0" baseline="0" noProof="0" dirty="0">
              <a:ln>
                <a:noFill/>
              </a:ln>
              <a:solidFill>
                <a:srgbClr val="F0F1F2">
                  <a:lumMod val="50000"/>
                </a:srgb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47FB3EF-A8A1-4987-9118-42BB1EF443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150" y="2142962"/>
            <a:ext cx="3676433" cy="223358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AAD0CB0-9CD4-479E-AF03-0B4AC2F67B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5633" y="2142962"/>
            <a:ext cx="3528786" cy="2235276"/>
          </a:xfrm>
          <a:prstGeom prst="rect">
            <a:avLst/>
          </a:prstGeom>
        </p:spPr>
      </p:pic>
      <p:pic>
        <p:nvPicPr>
          <p:cNvPr id="25" name="Picture 2" descr="밑줄일러스트, 강조일러스트, 밑줄, 빨간펜, 학교, 사진,이미지,일러스트,캘리그라피 - pepper83작가">
            <a:extLst>
              <a:ext uri="{FF2B5EF4-FFF2-40B4-BE49-F238E27FC236}">
                <a16:creationId xmlns:a16="http://schemas.microsoft.com/office/drawing/2014/main" id="{72122394-7784-4616-89BA-64285EEF36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295"/>
          <a:stretch/>
        </p:blipFill>
        <p:spPr bwMode="auto">
          <a:xfrm>
            <a:off x="1260475" y="1685311"/>
            <a:ext cx="1260474" cy="13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밑줄일러스트, 강조일러스트, 밑줄, 빨간펜, 학교, 사진,이미지,일러스트,캘리그라피 - pepper83작가">
            <a:extLst>
              <a:ext uri="{FF2B5EF4-FFF2-40B4-BE49-F238E27FC236}">
                <a16:creationId xmlns:a16="http://schemas.microsoft.com/office/drawing/2014/main" id="{6C436639-D3D9-46E5-A6E4-6FB9A7540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093" b="25705"/>
          <a:stretch/>
        </p:blipFill>
        <p:spPr bwMode="auto">
          <a:xfrm>
            <a:off x="1181088" y="1200566"/>
            <a:ext cx="362440" cy="390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065290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2146</TotalTime>
  <Words>2310</Words>
  <Application>Microsoft Office PowerPoint</Application>
  <PresentationFormat>화면 슬라이드 쇼(16:9)</PresentationFormat>
  <Paragraphs>150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8" baseType="lpstr">
      <vt:lpstr>SB 어그로 Medium</vt:lpstr>
      <vt:lpstr>맑은 고딕</vt:lpstr>
      <vt:lpstr>Cambria Math</vt:lpstr>
      <vt:lpstr>SB 어그로 Bold</vt:lpstr>
      <vt:lpstr>에스코어 드림 7 ExtraBold</vt:lpstr>
      <vt:lpstr>Arial</vt:lpstr>
      <vt:lpstr>경기천년제목OTF Light</vt:lpstr>
      <vt:lpstr>에스코어 드림 5 Medium</vt:lpstr>
      <vt:lpstr>에스코어 드림 9 Black</vt:lpstr>
      <vt:lpstr>SB 어그로 Light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JoungSeoHyeon</dc:creator>
  <cp:lastModifiedBy>서현 정</cp:lastModifiedBy>
  <cp:revision>185</cp:revision>
  <dcterms:modified xsi:type="dcterms:W3CDTF">2023-11-12T15:54:45Z</dcterms:modified>
</cp:coreProperties>
</file>